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96" r:id="rId2"/>
    <p:sldId id="259" r:id="rId3"/>
    <p:sldId id="257" r:id="rId4"/>
    <p:sldId id="260" r:id="rId5"/>
    <p:sldId id="262" r:id="rId6"/>
    <p:sldId id="263" r:id="rId7"/>
    <p:sldId id="415" r:id="rId8"/>
    <p:sldId id="264" r:id="rId9"/>
    <p:sldId id="429" r:id="rId10"/>
    <p:sldId id="416" r:id="rId11"/>
    <p:sldId id="305" r:id="rId12"/>
    <p:sldId id="417" r:id="rId13"/>
    <p:sldId id="436" r:id="rId14"/>
    <p:sldId id="427" r:id="rId15"/>
    <p:sldId id="428" r:id="rId16"/>
    <p:sldId id="418" r:id="rId17"/>
    <p:sldId id="267" r:id="rId18"/>
    <p:sldId id="419" r:id="rId19"/>
    <p:sldId id="433" r:id="rId20"/>
    <p:sldId id="310" r:id="rId21"/>
    <p:sldId id="430" r:id="rId22"/>
    <p:sldId id="420" r:id="rId23"/>
    <p:sldId id="268" r:id="rId24"/>
    <p:sldId id="431" r:id="rId25"/>
    <p:sldId id="434" r:id="rId26"/>
    <p:sldId id="311" r:id="rId27"/>
    <p:sldId id="435" r:id="rId28"/>
    <p:sldId id="432" r:id="rId29"/>
    <p:sldId id="313" r:id="rId30"/>
    <p:sldId id="425" r:id="rId31"/>
    <p:sldId id="426" r:id="rId32"/>
    <p:sldId id="336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87" d="100"/>
          <a:sy n="87" d="100"/>
        </p:scale>
        <p:origin x="-14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pPr/>
              <a:t>18/08/2020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dirty="0"/>
              <a:t>		</a:t>
            </a: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2116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18/08/2020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18/08/2020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18/08/2020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18/08/2020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18/08/2020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18/08/2020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18/08/2020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18/08/2020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18/08/2020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18/08/2020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18/08/2020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pPr/>
              <a:t>18/08/2020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1007638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3º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73561" y="4509120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rgbClr val="7030A0"/>
                </a:solidFill>
              </a:rPr>
              <a:t>CARTAS PASTORAIS  A TIMÓTEO E A TITO</a:t>
            </a:r>
          </a:p>
        </p:txBody>
      </p:sp>
      <p:pic>
        <p:nvPicPr>
          <p:cNvPr id="5" name="Imagem 4" descr="E:\Afonso2020\EBD2020\EBD2020Trim3_Tm Tt\escriba-escrevent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r="23294" b="15880"/>
          <a:stretch/>
        </p:blipFill>
        <p:spPr bwMode="auto">
          <a:xfrm>
            <a:off x="3879304" y="980728"/>
            <a:ext cx="5273622" cy="2929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2492896"/>
            <a:ext cx="7560840" cy="280831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MILITÂNCIA NO </a:t>
            </a:r>
            <a:r>
              <a:rPr lang="pt-BR" sz="2400" b="1" dirty="0" smtClean="0">
                <a:solidFill>
                  <a:srgbClr val="006600"/>
                </a:solidFill>
              </a:rPr>
              <a:t>MINISTÉRIO</a:t>
            </a:r>
          </a:p>
          <a:p>
            <a:pPr marL="0" indent="0">
              <a:buNone/>
            </a:pPr>
            <a:endParaRPr lang="pt-BR" sz="12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dirty="0" smtClean="0">
                <a:solidFill>
                  <a:srgbClr val="0000CC"/>
                </a:solidFill>
              </a:rPr>
              <a:t>2 </a:t>
            </a:r>
            <a:r>
              <a:rPr lang="pt-BR" dirty="0" err="1">
                <a:solidFill>
                  <a:srgbClr val="0000CC"/>
                </a:solidFill>
              </a:rPr>
              <a:t>Tm</a:t>
            </a:r>
            <a:r>
              <a:rPr lang="pt-BR" dirty="0">
                <a:solidFill>
                  <a:srgbClr val="0000CC"/>
                </a:solidFill>
              </a:rPr>
              <a:t> </a:t>
            </a:r>
            <a:r>
              <a:rPr lang="pt-BR" dirty="0" smtClean="0">
                <a:solidFill>
                  <a:srgbClr val="0000CC"/>
                </a:solidFill>
              </a:rPr>
              <a:t>2.  2  </a:t>
            </a:r>
            <a:r>
              <a:rPr lang="pt-BR" dirty="0">
                <a:solidFill>
                  <a:srgbClr val="0000CC"/>
                </a:solidFill>
              </a:rPr>
              <a:t>E o que de mim, entre muitas testemunhas, ouviste, confia-o a homens fiéis, que sejam idôneos para também ensinarem os outros.</a:t>
            </a:r>
            <a:r>
              <a:rPr lang="pt-BR" sz="2800" dirty="0">
                <a:solidFill>
                  <a:srgbClr val="0000CC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36649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8: UM MINISTÉRIO APROVADO POR DEUS</a:t>
            </a:r>
            <a:endParaRPr lang="pt-BR" sz="2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 – MILITÂNCIA NO </a:t>
            </a:r>
            <a:r>
              <a:rPr lang="pt-BR" sz="2000" b="1" dirty="0" smtClean="0">
                <a:solidFill>
                  <a:srgbClr val="006600"/>
                </a:solidFill>
              </a:rPr>
              <a:t>MINISTÉRIO</a:t>
            </a:r>
          </a:p>
          <a:p>
            <a:pPr marL="0" lvl="0" indent="0">
              <a:buNone/>
            </a:pPr>
            <a:endParaRPr lang="pt-BR" sz="1000" b="1" dirty="0" smtClean="0">
              <a:solidFill>
                <a:srgbClr val="006600"/>
              </a:solidFill>
            </a:endParaRPr>
          </a:p>
          <a:p>
            <a:pPr marL="0" lvl="0" indent="0" algn="just">
              <a:buNone/>
            </a:pPr>
            <a:r>
              <a:rPr lang="pt-BR" sz="28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2 - </a:t>
            </a:r>
            <a:r>
              <a:rPr lang="pt-BR" sz="2800" dirty="0"/>
              <a:t>Paulo manifesta, neste ponto, uma preocupação com as necessidades da igreja em tempos futuros, pois, assim como o próprio apóstolo, Timóteo também um dia terminaria sua carreira, mas a igreja continuaria sua jornada neste mundo e precisaria de outros que fossem </a:t>
            </a:r>
            <a:r>
              <a:rPr lang="pt-BR" sz="2800" dirty="0" smtClean="0"/>
              <a:t>igualmente </a:t>
            </a:r>
            <a:r>
              <a:rPr lang="pt-BR" sz="2800" dirty="0"/>
              <a:t>como Paulo e Timóteo. </a:t>
            </a:r>
            <a:r>
              <a:rPr lang="pt-BR" sz="2800" dirty="0" smtClean="0"/>
              <a:t> </a:t>
            </a:r>
            <a:r>
              <a:rPr lang="pt-BR" sz="2800" dirty="0"/>
              <a:t>É sábio, então, ter essa previdência e cuidado em preparar outros para que mantenham vivo o testemunho da verdade, pela pregação e o ensino da </a:t>
            </a:r>
            <a:r>
              <a:rPr lang="pt-BR" sz="2800" dirty="0" smtClean="0"/>
              <a:t>palavra.</a:t>
            </a:r>
            <a:r>
              <a:rPr lang="pt-BR" sz="2300" dirty="0" smtClean="0"/>
              <a:t>	 </a:t>
            </a:r>
            <a:r>
              <a:rPr lang="pt-BR" sz="1100" dirty="0" smtClean="0"/>
              <a:t>(</a:t>
            </a:r>
            <a:r>
              <a:rPr lang="pt-BR" sz="1100" dirty="0" err="1" smtClean="0">
                <a:solidFill>
                  <a:srgbClr val="0000CC"/>
                </a:solidFill>
              </a:rPr>
              <a:t>Mt</a:t>
            </a:r>
            <a:r>
              <a:rPr lang="pt-BR" sz="1100" dirty="0" smtClean="0">
                <a:solidFill>
                  <a:srgbClr val="0000CC"/>
                </a:solidFill>
              </a:rPr>
              <a:t> </a:t>
            </a:r>
            <a:r>
              <a:rPr lang="pt-BR" sz="1100" dirty="0">
                <a:solidFill>
                  <a:srgbClr val="0000CC"/>
                </a:solidFill>
              </a:rPr>
              <a:t>9.36-38; </a:t>
            </a:r>
            <a:r>
              <a:rPr lang="pt-BR" sz="1100" dirty="0" err="1">
                <a:solidFill>
                  <a:srgbClr val="0000CC"/>
                </a:solidFill>
              </a:rPr>
              <a:t>Jo</a:t>
            </a:r>
            <a:r>
              <a:rPr lang="pt-BR" sz="1100" dirty="0">
                <a:solidFill>
                  <a:srgbClr val="0000CC"/>
                </a:solidFill>
              </a:rPr>
              <a:t> 4.35-38</a:t>
            </a:r>
            <a:r>
              <a:rPr lang="pt-BR" sz="1100" dirty="0" smtClean="0"/>
              <a:t>)</a:t>
            </a:r>
            <a:endParaRPr lang="pt-BR" sz="11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54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548680"/>
            <a:ext cx="7704856" cy="568863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fi-FI" sz="2400" dirty="0" smtClean="0">
                <a:solidFill>
                  <a:srgbClr val="0000CC"/>
                </a:solidFill>
              </a:rPr>
              <a:t>Mt 9. </a:t>
            </a:r>
            <a:r>
              <a:rPr lang="pt-BR" sz="2400" dirty="0">
                <a:solidFill>
                  <a:srgbClr val="0000CC"/>
                </a:solidFill>
              </a:rPr>
              <a:t>36  E, vendo a multidão, teve grande compaixão deles, porque andavam desgarrados e errantes como ovelhas que não têm pastor</a:t>
            </a:r>
            <a:r>
              <a:rPr lang="pt-BR" sz="2400" dirty="0" smtClean="0">
                <a:solidFill>
                  <a:srgbClr val="0000CC"/>
                </a:solidFill>
              </a:rPr>
              <a:t>.  37  Então</a:t>
            </a:r>
            <a:r>
              <a:rPr lang="pt-BR" sz="2400" dirty="0">
                <a:solidFill>
                  <a:srgbClr val="0000CC"/>
                </a:solidFill>
              </a:rPr>
              <a:t>, disse aos seus discípulos: A seara é realmente grande, mas poucos são os ceifeiros</a:t>
            </a:r>
            <a:r>
              <a:rPr lang="pt-BR" sz="2400" dirty="0" smtClean="0">
                <a:solidFill>
                  <a:srgbClr val="0000CC"/>
                </a:solidFill>
              </a:rPr>
              <a:t>.   38  </a:t>
            </a:r>
            <a:r>
              <a:rPr lang="pt-BR" sz="2400" dirty="0">
                <a:solidFill>
                  <a:srgbClr val="0000CC"/>
                </a:solidFill>
              </a:rPr>
              <a:t>Rogai, pois, ao Senhor da seara que mande ceifeiros para a sua seara.</a:t>
            </a:r>
            <a:endParaRPr lang="fi-FI" sz="2400" dirty="0">
              <a:solidFill>
                <a:srgbClr val="0000CC"/>
              </a:solidFill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fi-FI" sz="2400" dirty="0" smtClean="0">
                <a:solidFill>
                  <a:srgbClr val="7030A0"/>
                </a:solidFill>
              </a:rPr>
              <a:t>Jo </a:t>
            </a:r>
            <a:r>
              <a:rPr lang="fi-FI" sz="2400" dirty="0">
                <a:solidFill>
                  <a:srgbClr val="7030A0"/>
                </a:solidFill>
              </a:rPr>
              <a:t>4</a:t>
            </a:r>
            <a:r>
              <a:rPr lang="fi-FI" sz="2400" dirty="0" smtClean="0">
                <a:solidFill>
                  <a:srgbClr val="7030A0"/>
                </a:solidFill>
              </a:rPr>
              <a:t>. </a:t>
            </a:r>
            <a:r>
              <a:rPr lang="pt-BR" sz="2400" dirty="0">
                <a:solidFill>
                  <a:srgbClr val="7030A0"/>
                </a:solidFill>
              </a:rPr>
              <a:t>35  Não dizeis vós que ainda há quatro meses até que venha a ceifa? Eis que eu vos digo: levantai os vossos olhos e vede as terras, que já estão brancas para a ceifa</a:t>
            </a:r>
            <a:r>
              <a:rPr lang="pt-BR" sz="2400" dirty="0" smtClean="0">
                <a:solidFill>
                  <a:srgbClr val="7030A0"/>
                </a:solidFill>
              </a:rPr>
              <a:t>.  36  </a:t>
            </a:r>
            <a:r>
              <a:rPr lang="pt-BR" sz="2400" dirty="0">
                <a:solidFill>
                  <a:srgbClr val="7030A0"/>
                </a:solidFill>
              </a:rPr>
              <a:t>E o que ceifa recebe galardão e ajunta fruto para a vida eterna, para que, assim o que semeia como o que ceifa, ambos se regozijem</a:t>
            </a:r>
            <a:r>
              <a:rPr lang="pt-BR" sz="2400" dirty="0" smtClean="0">
                <a:solidFill>
                  <a:srgbClr val="7030A0"/>
                </a:solidFill>
              </a:rPr>
              <a:t>.  37  </a:t>
            </a:r>
            <a:r>
              <a:rPr lang="pt-BR" sz="2400" dirty="0">
                <a:solidFill>
                  <a:srgbClr val="7030A0"/>
                </a:solidFill>
              </a:rPr>
              <a:t>Porque nisso é verdadeiro o ditado: Um é o que semeia, e outro, o que ceifa</a:t>
            </a:r>
            <a:r>
              <a:rPr lang="pt-BR" sz="2400" dirty="0" smtClean="0">
                <a:solidFill>
                  <a:srgbClr val="7030A0"/>
                </a:solidFill>
              </a:rPr>
              <a:t>.  38  </a:t>
            </a:r>
            <a:r>
              <a:rPr lang="pt-BR" sz="2400" dirty="0">
                <a:solidFill>
                  <a:srgbClr val="7030A0"/>
                </a:solidFill>
              </a:rPr>
              <a:t>Eu vos enviei a ceifar onde vós não trabalhastes; outros trabalharam, e vós entrastes no seu trabalho.</a:t>
            </a:r>
            <a:endParaRPr lang="pt-BR" sz="2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33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1700808"/>
            <a:ext cx="7560840" cy="460851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MILITÂNCIA NO </a:t>
            </a:r>
            <a:r>
              <a:rPr lang="pt-BR" sz="2400" b="1" dirty="0" smtClean="0">
                <a:solidFill>
                  <a:srgbClr val="006600"/>
                </a:solidFill>
              </a:rPr>
              <a:t>MINISTÉRIO</a:t>
            </a:r>
          </a:p>
          <a:p>
            <a:pPr marL="0" indent="0">
              <a:buNone/>
            </a:pPr>
            <a:r>
              <a:rPr lang="pt-BR" sz="2800" dirty="0" smtClean="0">
                <a:solidFill>
                  <a:srgbClr val="0000CC"/>
                </a:solidFill>
              </a:rPr>
              <a:t>2 </a:t>
            </a:r>
            <a:r>
              <a:rPr lang="pt-BR" sz="2800" dirty="0" err="1">
                <a:solidFill>
                  <a:srgbClr val="0000CC"/>
                </a:solidFill>
              </a:rPr>
              <a:t>Tm</a:t>
            </a:r>
            <a:r>
              <a:rPr lang="pt-BR" sz="2800" dirty="0">
                <a:solidFill>
                  <a:srgbClr val="0000CC"/>
                </a:solidFill>
              </a:rPr>
              <a:t> </a:t>
            </a:r>
            <a:r>
              <a:rPr lang="pt-BR" sz="2800" dirty="0" smtClean="0">
                <a:solidFill>
                  <a:srgbClr val="0000CC"/>
                </a:solidFill>
              </a:rPr>
              <a:t>2.  </a:t>
            </a:r>
            <a:r>
              <a:rPr lang="pt-BR" sz="2800" dirty="0">
                <a:solidFill>
                  <a:srgbClr val="0000CC"/>
                </a:solidFill>
              </a:rPr>
              <a:t>3  Sofre, pois, comigo, as aflições, como bom soldado de Jesus Cristo.  4  Ninguém que milita se embaraça com negócio desta vida, a fim de agradar àquele que o alistou para a guerra.  5  E, se alguém também milita, não é coroado se não militar legitimamente.  6  O lavrador que trabalha deve ser o primeiro a gozar dos frutos.  7  Considera o que digo, porque o Senhor te dará entendimento em tudo. </a:t>
            </a:r>
          </a:p>
        </p:txBody>
      </p:sp>
    </p:spTree>
    <p:extLst>
      <p:ext uri="{BB962C8B-B14F-4D97-AF65-F5344CB8AC3E}">
        <p14:creationId xmlns:p14="http://schemas.microsoft.com/office/powerpoint/2010/main" val="200053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9412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8: UM MINISTÉRIO APROVADO POR DEUS</a:t>
            </a:r>
            <a:endParaRPr lang="pt-BR" sz="2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 – MILITÂNCIA NO </a:t>
            </a:r>
            <a:r>
              <a:rPr lang="pt-BR" sz="2000" b="1" dirty="0" smtClean="0">
                <a:solidFill>
                  <a:srgbClr val="006600"/>
                </a:solidFill>
              </a:rPr>
              <a:t>MINISTÉRIO</a:t>
            </a:r>
          </a:p>
          <a:p>
            <a:pPr marL="0" lvl="0" indent="0" algn="just">
              <a:buNone/>
            </a:pP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1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3 </a:t>
            </a:r>
            <a:r>
              <a:rPr lang="pt-BR" sz="21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- </a:t>
            </a:r>
            <a:r>
              <a:rPr lang="pt-BR" sz="2100" dirty="0"/>
              <a:t>Passamos então a esta </a:t>
            </a:r>
            <a:r>
              <a:rPr lang="pt-BR" sz="2100" dirty="0" smtClean="0"/>
              <a:t>pertinente </a:t>
            </a:r>
            <a:r>
              <a:rPr lang="pt-BR" sz="2100" dirty="0"/>
              <a:t>comparação da causa do evangelho </a:t>
            </a:r>
            <a:r>
              <a:rPr lang="pt-BR" sz="2100" dirty="0" smtClean="0"/>
              <a:t>com </a:t>
            </a:r>
            <a:r>
              <a:rPr lang="pt-BR" sz="2100" dirty="0"/>
              <a:t>a vida militar. Assim como no exército </a:t>
            </a:r>
            <a:r>
              <a:rPr lang="pt-BR" sz="2100" dirty="0" smtClean="0"/>
              <a:t>o </a:t>
            </a:r>
            <a:r>
              <a:rPr lang="pt-BR" sz="2100" dirty="0"/>
              <a:t>soldado </a:t>
            </a:r>
            <a:r>
              <a:rPr lang="pt-BR" sz="2100" dirty="0" smtClean="0"/>
              <a:t>renuncia </a:t>
            </a:r>
            <a:r>
              <a:rPr lang="pt-BR" sz="2100" dirty="0"/>
              <a:t>aos direitos da vida civil durante todo o tempo do seu serviço para que, no final, </a:t>
            </a:r>
            <a:r>
              <a:rPr lang="pt-BR" sz="2100" dirty="0" smtClean="0"/>
              <a:t>possa </a:t>
            </a:r>
            <a:r>
              <a:rPr lang="pt-BR" sz="2100" dirty="0"/>
              <a:t>ser </a:t>
            </a:r>
            <a:r>
              <a:rPr lang="pt-BR" sz="2100" dirty="0" smtClean="0"/>
              <a:t>recompensado com vários privilégios; </a:t>
            </a:r>
            <a:r>
              <a:rPr lang="pt-BR" sz="2100" dirty="0"/>
              <a:t>do mesmo modo aquele que se alista para servir a Cristo </a:t>
            </a:r>
            <a:r>
              <a:rPr lang="pt-BR" sz="2100" dirty="0" smtClean="0"/>
              <a:t>Jesus não </a:t>
            </a:r>
            <a:r>
              <a:rPr lang="pt-BR" sz="2100" dirty="0"/>
              <a:t>deve se embaraçar com coisas desta vida, mas renunciar a tudo o que possa impedi-lo de dedicar-se </a:t>
            </a:r>
            <a:r>
              <a:rPr lang="pt-BR" sz="2100" dirty="0" smtClean="0"/>
              <a:t>ao </a:t>
            </a:r>
            <a:r>
              <a:rPr lang="pt-BR" sz="2100" dirty="0"/>
              <a:t>cumprimento do seu </a:t>
            </a:r>
            <a:r>
              <a:rPr lang="pt-BR" sz="2100" dirty="0" smtClean="0"/>
              <a:t>ministério. </a:t>
            </a:r>
          </a:p>
          <a:p>
            <a:pPr marL="0" lvl="0" indent="0" algn="just">
              <a:buNone/>
            </a:pPr>
            <a:r>
              <a:rPr lang="pt-BR" sz="2100" dirty="0"/>
              <a:t>	</a:t>
            </a:r>
            <a:r>
              <a:rPr lang="pt-BR" sz="2100" dirty="0" smtClean="0"/>
              <a:t>A comparação: </a:t>
            </a:r>
            <a:r>
              <a:rPr lang="pt-BR" sz="2100" dirty="0"/>
              <a:t>“</a:t>
            </a:r>
            <a:r>
              <a:rPr lang="pt-BR" sz="2100" dirty="0">
                <a:solidFill>
                  <a:srgbClr val="0000CC"/>
                </a:solidFill>
              </a:rPr>
              <a:t>O lavrador que trabalha deve ser o primeiro a gozar dos frutos</a:t>
            </a:r>
            <a:r>
              <a:rPr lang="pt-BR" sz="2100" dirty="0"/>
              <a:t>”, </a:t>
            </a:r>
            <a:r>
              <a:rPr lang="pt-BR" sz="2100" dirty="0" smtClean="0"/>
              <a:t>refere-se </a:t>
            </a:r>
            <a:r>
              <a:rPr lang="pt-BR" sz="2100" dirty="0"/>
              <a:t>ao fato de que o lavrador </a:t>
            </a:r>
            <a:r>
              <a:rPr lang="pt-BR" sz="2100" dirty="0" smtClean="0"/>
              <a:t>depende </a:t>
            </a:r>
            <a:r>
              <a:rPr lang="pt-BR" sz="2100" dirty="0"/>
              <a:t>dos frutos colhidos, </a:t>
            </a:r>
            <a:r>
              <a:rPr lang="pt-BR" sz="2100" dirty="0" smtClean="0"/>
              <a:t>sem os </a:t>
            </a:r>
            <a:r>
              <a:rPr lang="pt-BR" sz="2100" dirty="0"/>
              <a:t>quais ele não poderá </a:t>
            </a:r>
            <a:r>
              <a:rPr lang="pt-BR" sz="2100" dirty="0" smtClean="0"/>
              <a:t>subsistir </a:t>
            </a:r>
            <a:r>
              <a:rPr lang="pt-BR" sz="2100" dirty="0"/>
              <a:t>se não aplicar todo o esforço em arar, semear, proteger e </a:t>
            </a:r>
            <a:r>
              <a:rPr lang="pt-BR" sz="2100" dirty="0" smtClean="0"/>
              <a:t>realizar </a:t>
            </a:r>
            <a:r>
              <a:rPr lang="pt-BR" sz="2100" dirty="0"/>
              <a:t>a colheita. </a:t>
            </a:r>
            <a:r>
              <a:rPr lang="pt-BR" sz="2100" dirty="0" smtClean="0"/>
              <a:t>Assim, </a:t>
            </a:r>
            <a:r>
              <a:rPr lang="pt-BR" sz="2100" dirty="0"/>
              <a:t>não pode ser um bom obreiro aquele que exerce sua função sem um verdadeiro interesse </a:t>
            </a:r>
            <a:r>
              <a:rPr lang="pt-BR" sz="2100" dirty="0" smtClean="0"/>
              <a:t>pessoal, </a:t>
            </a:r>
            <a:r>
              <a:rPr lang="pt-BR" sz="2100" dirty="0"/>
              <a:t>sem compreender que da palavra que ele prega e ensina depende sua </a:t>
            </a:r>
            <a:r>
              <a:rPr lang="pt-BR" sz="2100" dirty="0" smtClean="0"/>
              <a:t>própria aprovação</a:t>
            </a:r>
            <a:r>
              <a:rPr lang="pt-BR" sz="2100" dirty="0" smtClean="0"/>
              <a:t>.</a:t>
            </a:r>
            <a:r>
              <a:rPr lang="pt-BR" sz="2300" dirty="0" smtClean="0"/>
              <a:t>	</a:t>
            </a:r>
            <a:r>
              <a:rPr lang="pt-BR" sz="1100" dirty="0" smtClean="0"/>
              <a:t> </a:t>
            </a:r>
            <a:r>
              <a:rPr lang="pt-BR" sz="1100" dirty="0"/>
              <a:t>(cf. </a:t>
            </a:r>
            <a:r>
              <a:rPr lang="pt-BR" sz="1100" dirty="0">
                <a:solidFill>
                  <a:srgbClr val="0000CC"/>
                </a:solidFill>
              </a:rPr>
              <a:t>1 </a:t>
            </a:r>
            <a:r>
              <a:rPr lang="pt-BR" sz="1100" dirty="0" err="1">
                <a:solidFill>
                  <a:srgbClr val="0000CC"/>
                </a:solidFill>
              </a:rPr>
              <a:t>Co</a:t>
            </a:r>
            <a:r>
              <a:rPr lang="pt-BR" sz="1100" dirty="0">
                <a:solidFill>
                  <a:srgbClr val="0000CC"/>
                </a:solidFill>
              </a:rPr>
              <a:t> 9.16-17, 23-27</a:t>
            </a:r>
            <a:r>
              <a:rPr lang="pt-BR" sz="1100" dirty="0"/>
              <a:t>)</a:t>
            </a:r>
            <a:endParaRPr lang="pt-BR" sz="11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29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548680"/>
            <a:ext cx="7848872" cy="568863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srgbClr val="0000CC"/>
                </a:solidFill>
              </a:rPr>
              <a:t>1 </a:t>
            </a:r>
            <a:r>
              <a:rPr lang="pt-BR" sz="2400" dirty="0" err="1">
                <a:solidFill>
                  <a:srgbClr val="0000CC"/>
                </a:solidFill>
              </a:rPr>
              <a:t>Co</a:t>
            </a:r>
            <a:r>
              <a:rPr lang="pt-BR" sz="2400" dirty="0">
                <a:solidFill>
                  <a:srgbClr val="0000CC"/>
                </a:solidFill>
              </a:rPr>
              <a:t> 9</a:t>
            </a:r>
            <a:r>
              <a:rPr lang="pt-BR" sz="2400" dirty="0" smtClean="0">
                <a:solidFill>
                  <a:srgbClr val="0000CC"/>
                </a:solidFill>
              </a:rPr>
              <a:t>. </a:t>
            </a:r>
            <a:r>
              <a:rPr lang="pt-BR" sz="2400" dirty="0">
                <a:solidFill>
                  <a:srgbClr val="0000CC"/>
                </a:solidFill>
              </a:rPr>
              <a:t>16  Porque, se anuncio o evangelho, não tenho de que me gloriar, pois me é imposta essa obrigação; e ai de mim se não anunciar o evangelho</a:t>
            </a:r>
            <a:r>
              <a:rPr lang="pt-BR" sz="2400" dirty="0" smtClean="0">
                <a:solidFill>
                  <a:srgbClr val="0000CC"/>
                </a:solidFill>
              </a:rPr>
              <a:t>!  17  </a:t>
            </a:r>
            <a:r>
              <a:rPr lang="pt-BR" sz="2400" dirty="0">
                <a:solidFill>
                  <a:srgbClr val="0000CC"/>
                </a:solidFill>
              </a:rPr>
              <a:t>E, por isso, se o faço de boa mente, terei </a:t>
            </a:r>
            <a:r>
              <a:rPr lang="pt-BR" sz="2400" dirty="0" smtClean="0">
                <a:solidFill>
                  <a:srgbClr val="0000CC"/>
                </a:solidFill>
              </a:rPr>
              <a:t>prêmio . . 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u="sng" dirty="0" smtClean="0">
                <a:solidFill>
                  <a:srgbClr val="0000CC"/>
                </a:solidFill>
              </a:rPr>
              <a:t>23</a:t>
            </a:r>
            <a:r>
              <a:rPr lang="pt-BR" sz="2400" dirty="0" smtClean="0">
                <a:solidFill>
                  <a:srgbClr val="0000CC"/>
                </a:solidFill>
              </a:rPr>
              <a:t>  </a:t>
            </a:r>
            <a:r>
              <a:rPr lang="pt-BR" sz="2400" dirty="0">
                <a:solidFill>
                  <a:srgbClr val="0000CC"/>
                </a:solidFill>
              </a:rPr>
              <a:t>E eu faço isso por causa do evangelho, para ser também participante dele</a:t>
            </a:r>
            <a:r>
              <a:rPr lang="pt-BR" sz="2400" dirty="0" smtClean="0">
                <a:solidFill>
                  <a:srgbClr val="0000CC"/>
                </a:solidFill>
              </a:rPr>
              <a:t>.  24  </a:t>
            </a:r>
            <a:r>
              <a:rPr lang="pt-BR" sz="2400" dirty="0">
                <a:solidFill>
                  <a:srgbClr val="0000CC"/>
                </a:solidFill>
              </a:rPr>
              <a:t>Não sabeis vós que os que correm no estádio, todos, na verdade, correm, mas um só leva o prêmio? Correi de tal maneira que o alcanceis</a:t>
            </a:r>
            <a:r>
              <a:rPr lang="pt-BR" sz="2400" dirty="0" smtClean="0">
                <a:solidFill>
                  <a:srgbClr val="0000CC"/>
                </a:solidFill>
              </a:rPr>
              <a:t>.  25  </a:t>
            </a:r>
            <a:r>
              <a:rPr lang="pt-BR" sz="2400" dirty="0">
                <a:solidFill>
                  <a:srgbClr val="0000CC"/>
                </a:solidFill>
              </a:rPr>
              <a:t>E todo aquele que luta de tudo se abstém; eles o fazem para alcançar uma coroa corruptível, nós, porém, uma incorruptível</a:t>
            </a:r>
            <a:r>
              <a:rPr lang="pt-BR" sz="2400" dirty="0" smtClean="0">
                <a:solidFill>
                  <a:srgbClr val="0000CC"/>
                </a:solidFill>
              </a:rPr>
              <a:t>.  26  </a:t>
            </a:r>
            <a:r>
              <a:rPr lang="pt-BR" sz="2400" dirty="0">
                <a:solidFill>
                  <a:srgbClr val="0000CC"/>
                </a:solidFill>
              </a:rPr>
              <a:t>Pois eu assim corro, não como a coisa incerta; assim combato, não como batendo no ar</a:t>
            </a:r>
            <a:r>
              <a:rPr lang="pt-BR" sz="2400" dirty="0" smtClean="0">
                <a:solidFill>
                  <a:srgbClr val="0000CC"/>
                </a:solidFill>
              </a:rPr>
              <a:t>.  27  </a:t>
            </a:r>
            <a:r>
              <a:rPr lang="pt-BR" sz="2400" dirty="0">
                <a:solidFill>
                  <a:srgbClr val="0000CC"/>
                </a:solidFill>
              </a:rPr>
              <a:t>Antes, subjugo o meu corpo e o reduzo à servidão, para que, pregando aos outros, eu mesmo não venha de alguma maneira a ficar reprovado.</a:t>
            </a:r>
            <a:endParaRPr lang="pt-BR" sz="24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33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196752"/>
            <a:ext cx="7992888" cy="496855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II – SOFRIMENTO NO </a:t>
            </a:r>
            <a:r>
              <a:rPr lang="pt-BR" sz="2200" b="1" dirty="0" smtClean="0">
                <a:solidFill>
                  <a:srgbClr val="006600"/>
                </a:solidFill>
              </a:rPr>
              <a:t>MINISTÉRIO</a:t>
            </a:r>
          </a:p>
          <a:p>
            <a:pPr marL="0" indent="0">
              <a:buNone/>
            </a:pPr>
            <a:r>
              <a:rPr lang="pt-BR" dirty="0" smtClean="0">
                <a:solidFill>
                  <a:srgbClr val="0000CC"/>
                </a:solidFill>
              </a:rPr>
              <a:t>2 </a:t>
            </a:r>
            <a:r>
              <a:rPr lang="pt-BR" dirty="0" err="1">
                <a:solidFill>
                  <a:srgbClr val="0000CC"/>
                </a:solidFill>
              </a:rPr>
              <a:t>Tm</a:t>
            </a:r>
            <a:r>
              <a:rPr lang="pt-BR" dirty="0">
                <a:solidFill>
                  <a:srgbClr val="0000CC"/>
                </a:solidFill>
              </a:rPr>
              <a:t> </a:t>
            </a:r>
            <a:r>
              <a:rPr lang="pt-BR" dirty="0" smtClean="0">
                <a:solidFill>
                  <a:srgbClr val="0000CC"/>
                </a:solidFill>
              </a:rPr>
              <a:t>2. </a:t>
            </a:r>
            <a:r>
              <a:rPr lang="pt-BR" dirty="0">
                <a:solidFill>
                  <a:srgbClr val="0000CC"/>
                </a:solidFill>
              </a:rPr>
              <a:t>8  Lembra-te de que Jesus Cristo, que é da descendência de Davi, </a:t>
            </a:r>
            <a:r>
              <a:rPr lang="pt-BR" dirty="0" smtClean="0">
                <a:solidFill>
                  <a:srgbClr val="0000CC"/>
                </a:solidFill>
              </a:rPr>
              <a:t> ressuscitou </a:t>
            </a:r>
            <a:r>
              <a:rPr lang="pt-BR" dirty="0">
                <a:solidFill>
                  <a:srgbClr val="0000CC"/>
                </a:solidFill>
              </a:rPr>
              <a:t>dos mortos, segundo o meu evangelho;  9  pelo que sofro trabalhos e até prisões, como um malfeitor; mas a palavra de Deus não está presa.  10  Portanto, tudo sofro por amor dos escolhidos, para que também eles alcancem a salvação que está em Cristo Jesus com glória eterna.  </a:t>
            </a:r>
          </a:p>
        </p:txBody>
      </p:sp>
    </p:spTree>
    <p:extLst>
      <p:ext uri="{BB962C8B-B14F-4D97-AF65-F5344CB8AC3E}">
        <p14:creationId xmlns:p14="http://schemas.microsoft.com/office/powerpoint/2010/main" val="52197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000" b="1" dirty="0">
                <a:solidFill>
                  <a:srgbClr val="006600"/>
                </a:solidFill>
              </a:rPr>
              <a:t>II – SOFRIMENTO NO MINISTÉRIO</a:t>
            </a:r>
            <a:r>
              <a:rPr lang="pt-BR" sz="1000" b="1" dirty="0">
                <a:solidFill>
                  <a:srgbClr val="006600"/>
                </a:solidFill>
              </a:rPr>
              <a:t>	</a:t>
            </a:r>
            <a:endParaRPr lang="pt-BR" sz="1000" b="1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000" b="1" dirty="0">
                <a:solidFill>
                  <a:srgbClr val="006600"/>
                </a:solidFill>
              </a:rPr>
              <a:t>	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1000" b="1" dirty="0">
                <a:solidFill>
                  <a:srgbClr val="006600"/>
                </a:solidFill>
              </a:rPr>
              <a:t>	</a:t>
            </a:r>
            <a:r>
              <a:rPr lang="pt-BR" sz="2600" dirty="0"/>
              <a:t>1 - O apóstolo volta a lembrar que a causa do evangelho, embora seja nobre e gloriosa, implica </a:t>
            </a:r>
            <a:r>
              <a:rPr lang="pt-BR" sz="2600" dirty="0" smtClean="0"/>
              <a:t>em sofrimento </a:t>
            </a:r>
            <a:r>
              <a:rPr lang="pt-BR" sz="2600" dirty="0"/>
              <a:t>– a exemplo do próprio Senhor e Autor desta causa que, </a:t>
            </a:r>
            <a:r>
              <a:rPr lang="pt-BR" sz="2600" dirty="0" smtClean="0"/>
              <a:t>somente </a:t>
            </a:r>
            <a:r>
              <a:rPr lang="pt-BR" sz="2600" dirty="0"/>
              <a:t>foi glorificado </a:t>
            </a:r>
            <a:r>
              <a:rPr lang="pt-BR" sz="2600" dirty="0" smtClean="0"/>
              <a:t>depois </a:t>
            </a:r>
            <a:r>
              <a:rPr lang="pt-BR" sz="2600" dirty="0"/>
              <a:t>de sofrer e padecer até a morte</a:t>
            </a:r>
            <a:r>
              <a:rPr lang="pt-BR" sz="2600" dirty="0" smtClean="0"/>
              <a:t>. Mas </a:t>
            </a:r>
            <a:r>
              <a:rPr lang="pt-BR" sz="2600" dirty="0"/>
              <a:t>nenhuma adversidade é capaz de impedir o </a:t>
            </a:r>
            <a:r>
              <a:rPr lang="pt-BR" sz="2600" dirty="0" smtClean="0"/>
              <a:t>obreiro </a:t>
            </a:r>
            <a:r>
              <a:rPr lang="pt-BR" sz="2600" dirty="0"/>
              <a:t>de cumprir o seu ministério, pois </a:t>
            </a:r>
            <a:r>
              <a:rPr lang="pt-BR" sz="2600" dirty="0" smtClean="0"/>
              <a:t>a palavra </a:t>
            </a:r>
            <a:r>
              <a:rPr lang="pt-BR" sz="2600" dirty="0"/>
              <a:t>não está presa. O próprio Paulo se apresenta, mais uma vez, como modelo daquele que </a:t>
            </a:r>
            <a:r>
              <a:rPr lang="pt-BR" sz="2600" dirty="0" smtClean="0"/>
              <a:t>sofria por </a:t>
            </a:r>
            <a:r>
              <a:rPr lang="pt-BR" sz="2600" dirty="0"/>
              <a:t>causa do evangelho, mas </a:t>
            </a:r>
            <a:r>
              <a:rPr lang="pt-BR" sz="2600" dirty="0" smtClean="0"/>
              <a:t>tinha </a:t>
            </a:r>
            <a:r>
              <a:rPr lang="pt-BR" sz="2600" dirty="0"/>
              <a:t>suas aflições como evidência da sua </a:t>
            </a:r>
            <a:r>
              <a:rPr lang="pt-BR" sz="2600" dirty="0" smtClean="0"/>
              <a:t>chamada divina</a:t>
            </a:r>
            <a:r>
              <a:rPr lang="pt-BR" sz="2600" dirty="0"/>
              <a:t>, </a:t>
            </a:r>
            <a:r>
              <a:rPr lang="pt-BR" sz="2600" dirty="0" smtClean="0"/>
              <a:t>no </a:t>
            </a:r>
            <a:r>
              <a:rPr lang="pt-BR" sz="2600" dirty="0"/>
              <a:t>propósito </a:t>
            </a:r>
            <a:r>
              <a:rPr lang="pt-BR" sz="2600" dirty="0" smtClean="0"/>
              <a:t>de </a:t>
            </a:r>
            <a:r>
              <a:rPr lang="pt-BR" sz="2600" dirty="0"/>
              <a:t>salvar a muitos através do seu </a:t>
            </a:r>
            <a:r>
              <a:rPr lang="pt-BR" sz="2600" dirty="0" smtClean="0"/>
              <a:t>próprio testemunho </a:t>
            </a:r>
            <a:r>
              <a:rPr lang="pt-BR" sz="2600" dirty="0"/>
              <a:t>e através das suas </a:t>
            </a:r>
            <a:r>
              <a:rPr lang="pt-BR" sz="2600" dirty="0" smtClean="0"/>
              <a:t>prisões.</a:t>
            </a:r>
            <a:r>
              <a:rPr lang="pt-BR" sz="2200" dirty="0" smtClean="0"/>
              <a:t>	</a:t>
            </a:r>
            <a:r>
              <a:rPr lang="pt-BR" sz="1100" dirty="0" smtClean="0"/>
              <a:t> (</a:t>
            </a:r>
            <a:r>
              <a:rPr lang="pt-BR" sz="1100" dirty="0" err="1" smtClean="0">
                <a:solidFill>
                  <a:srgbClr val="0000CC"/>
                </a:solidFill>
              </a:rPr>
              <a:t>Fp</a:t>
            </a:r>
            <a:r>
              <a:rPr lang="pt-BR" sz="1100" dirty="0" smtClean="0">
                <a:solidFill>
                  <a:srgbClr val="0000CC"/>
                </a:solidFill>
              </a:rPr>
              <a:t> </a:t>
            </a:r>
            <a:r>
              <a:rPr lang="pt-BR" sz="1100" dirty="0">
                <a:solidFill>
                  <a:srgbClr val="0000CC"/>
                </a:solidFill>
              </a:rPr>
              <a:t>1.12-18</a:t>
            </a:r>
            <a:r>
              <a:rPr lang="pt-BR" sz="1100" dirty="0" smtClean="0"/>
              <a:t>)</a:t>
            </a:r>
            <a:endParaRPr lang="pt-BR" sz="11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850105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8: UM MINISTÉRIO APROVADO POR DEUS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548680"/>
            <a:ext cx="7704856" cy="568863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 err="1" smtClean="0">
                <a:solidFill>
                  <a:srgbClr val="0000CC"/>
                </a:solidFill>
              </a:rPr>
              <a:t>Fp</a:t>
            </a:r>
            <a:r>
              <a:rPr lang="pt-BR" sz="2400" dirty="0" smtClean="0">
                <a:solidFill>
                  <a:srgbClr val="0000CC"/>
                </a:solidFill>
              </a:rPr>
              <a:t> 1. </a:t>
            </a:r>
            <a:r>
              <a:rPr lang="pt-BR" sz="2400" dirty="0">
                <a:solidFill>
                  <a:srgbClr val="0000CC"/>
                </a:solidFill>
              </a:rPr>
              <a:t>12 </a:t>
            </a:r>
            <a:r>
              <a:rPr lang="pt-BR" sz="2400" dirty="0" smtClean="0">
                <a:solidFill>
                  <a:srgbClr val="0000CC"/>
                </a:solidFill>
              </a:rPr>
              <a:t> </a:t>
            </a:r>
            <a:r>
              <a:rPr lang="pt-BR" sz="2400" dirty="0">
                <a:solidFill>
                  <a:srgbClr val="0000CC"/>
                </a:solidFill>
              </a:rPr>
              <a:t>E quero, irmãos, que saibais que as coisas que me aconteceram contribuíram para maior proveito do evangelho</a:t>
            </a:r>
            <a:r>
              <a:rPr lang="pt-BR" sz="2400" dirty="0" smtClean="0">
                <a:solidFill>
                  <a:srgbClr val="0000CC"/>
                </a:solidFill>
              </a:rPr>
              <a:t>.  13  </a:t>
            </a:r>
            <a:r>
              <a:rPr lang="pt-BR" sz="2400" dirty="0">
                <a:solidFill>
                  <a:srgbClr val="0000CC"/>
                </a:solidFill>
              </a:rPr>
              <a:t>De maneira que as minhas prisões em Cristo foram manifestas por toda a guarda pretoriana e por todos os demais lugares</a:t>
            </a:r>
            <a:r>
              <a:rPr lang="pt-BR" sz="2400" dirty="0" smtClean="0">
                <a:solidFill>
                  <a:srgbClr val="0000CC"/>
                </a:solidFill>
              </a:rPr>
              <a:t>;  14  </a:t>
            </a:r>
            <a:r>
              <a:rPr lang="pt-BR" sz="2400" dirty="0">
                <a:solidFill>
                  <a:srgbClr val="0000CC"/>
                </a:solidFill>
              </a:rPr>
              <a:t>e muitos dos irmãos no Senhor, tomando ânimo com as minhas prisões, ousam falar a palavra mais confiadamente, sem temor</a:t>
            </a:r>
            <a:r>
              <a:rPr lang="pt-BR" sz="2400" dirty="0" smtClean="0">
                <a:solidFill>
                  <a:srgbClr val="0000CC"/>
                </a:solidFill>
              </a:rPr>
              <a:t>.  15  </a:t>
            </a:r>
            <a:r>
              <a:rPr lang="pt-BR" sz="2400" dirty="0">
                <a:solidFill>
                  <a:srgbClr val="0000CC"/>
                </a:solidFill>
              </a:rPr>
              <a:t>Verdade é que também alguns pregam a Cristo por inveja e porfia, mas outros de boa mente</a:t>
            </a:r>
            <a:r>
              <a:rPr lang="pt-BR" sz="2400" dirty="0" smtClean="0">
                <a:solidFill>
                  <a:srgbClr val="0000CC"/>
                </a:solidFill>
              </a:rPr>
              <a:t>;  16  </a:t>
            </a:r>
            <a:r>
              <a:rPr lang="pt-BR" sz="2400" dirty="0">
                <a:solidFill>
                  <a:srgbClr val="0000CC"/>
                </a:solidFill>
              </a:rPr>
              <a:t>uns por amor, sabendo que fui posto para defesa do evangelho</a:t>
            </a:r>
            <a:r>
              <a:rPr lang="pt-BR" sz="2400" dirty="0" smtClean="0">
                <a:solidFill>
                  <a:srgbClr val="0000CC"/>
                </a:solidFill>
              </a:rPr>
              <a:t>;  17  </a:t>
            </a:r>
            <a:r>
              <a:rPr lang="pt-BR" sz="2400" dirty="0">
                <a:solidFill>
                  <a:srgbClr val="0000CC"/>
                </a:solidFill>
              </a:rPr>
              <a:t>mas outros, na verdade, anunciam a Cristo por contenção, não puramente, julgando acrescentar aflição às minhas prisões</a:t>
            </a:r>
            <a:r>
              <a:rPr lang="pt-BR" sz="2400" dirty="0" smtClean="0">
                <a:solidFill>
                  <a:srgbClr val="0000CC"/>
                </a:solidFill>
              </a:rPr>
              <a:t>.  18  </a:t>
            </a:r>
            <a:r>
              <a:rPr lang="pt-BR" sz="2400" dirty="0">
                <a:solidFill>
                  <a:srgbClr val="0000CC"/>
                </a:solidFill>
              </a:rPr>
              <a:t>Mas que importa? Contanto que Cristo seja anunciado de toda a maneira, ou com fingimento, ou em verdade, nisto me regozijo e me regozijarei ainda.</a:t>
            </a:r>
            <a:endParaRPr lang="pt-BR" sz="23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25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628800"/>
            <a:ext cx="7992888" cy="38164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II – SOFRIMENTO NO </a:t>
            </a:r>
            <a:r>
              <a:rPr lang="pt-BR" sz="2200" b="1" dirty="0" smtClean="0">
                <a:solidFill>
                  <a:srgbClr val="006600"/>
                </a:solidFill>
              </a:rPr>
              <a:t>MINISTÉRIO</a:t>
            </a:r>
          </a:p>
          <a:p>
            <a:pPr marL="0" indent="0">
              <a:buNone/>
            </a:pPr>
            <a:endParaRPr lang="pt-BR" sz="10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dirty="0" smtClean="0">
                <a:solidFill>
                  <a:srgbClr val="0000CC"/>
                </a:solidFill>
              </a:rPr>
              <a:t>2 </a:t>
            </a:r>
            <a:r>
              <a:rPr lang="pt-BR" dirty="0" err="1">
                <a:solidFill>
                  <a:srgbClr val="0000CC"/>
                </a:solidFill>
              </a:rPr>
              <a:t>Tm</a:t>
            </a:r>
            <a:r>
              <a:rPr lang="pt-BR" dirty="0">
                <a:solidFill>
                  <a:srgbClr val="0000CC"/>
                </a:solidFill>
              </a:rPr>
              <a:t> </a:t>
            </a:r>
            <a:r>
              <a:rPr lang="pt-BR" dirty="0" smtClean="0">
                <a:solidFill>
                  <a:srgbClr val="0000CC"/>
                </a:solidFill>
              </a:rPr>
              <a:t>2.  11  </a:t>
            </a:r>
            <a:r>
              <a:rPr lang="pt-BR" dirty="0">
                <a:solidFill>
                  <a:srgbClr val="0000CC"/>
                </a:solidFill>
              </a:rPr>
              <a:t>Palavra fiel é esta: que, se morrermos com ele, também com ele viveremos;  12  se sofrermos, também com ele reinaremos; se o negarmos, também ele nos negará;  13  se formos infiéis, ele permanece fiel; não pode negar-se a si mesmo. </a:t>
            </a:r>
          </a:p>
        </p:txBody>
      </p:sp>
    </p:spTree>
    <p:extLst>
      <p:ext uri="{BB962C8B-B14F-4D97-AF65-F5344CB8AC3E}">
        <p14:creationId xmlns:p14="http://schemas.microsoft.com/office/powerpoint/2010/main" val="293250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08756" y="3429000"/>
            <a:ext cx="7607660" cy="936104"/>
          </a:xfrm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</a:t>
            </a: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8: </a:t>
            </a: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UM MINISTÉRIO APROVADO POR DEUS</a:t>
            </a:r>
            <a:endParaRPr lang="pt-BR" sz="2800" b="1" i="1" dirty="0" smtClean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403648" y="1628800"/>
            <a:ext cx="6120680" cy="707886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4000" dirty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CARTAS A TIMÓTEO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16" y="4869160"/>
            <a:ext cx="7510463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425355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200" b="1" dirty="0">
                <a:solidFill>
                  <a:srgbClr val="006600"/>
                </a:solidFill>
              </a:rPr>
              <a:t>II – SOFRIMENTO NO </a:t>
            </a:r>
            <a:r>
              <a:rPr lang="pt-BR" sz="2200" b="1" dirty="0" smtClean="0">
                <a:solidFill>
                  <a:srgbClr val="006600"/>
                </a:solidFill>
              </a:rPr>
              <a:t>MINISTÉRIO</a:t>
            </a:r>
            <a:endParaRPr lang="pt-BR" sz="2000" b="1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0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100" b="1" dirty="0">
                <a:solidFill>
                  <a:srgbClr val="006600"/>
                </a:solidFill>
              </a:rPr>
              <a:t>	</a:t>
            </a:r>
            <a:r>
              <a:rPr lang="pt-BR" sz="3000" dirty="0"/>
              <a:t>2-  Paulo confirma a veracidade de outro dito </a:t>
            </a:r>
            <a:r>
              <a:rPr lang="pt-BR" sz="3000" dirty="0" smtClean="0"/>
              <a:t>entre </a:t>
            </a:r>
            <a:r>
              <a:rPr lang="pt-BR" sz="3000" dirty="0"/>
              <a:t>os cristãos de seu tempo, pois condensava em breves sentenças a recompensa certa que aguarda aqueles que forem fiéis em seguir a </a:t>
            </a:r>
            <a:r>
              <a:rPr lang="pt-BR" sz="3000" dirty="0" smtClean="0"/>
              <a:t>Cristo </a:t>
            </a:r>
            <a:r>
              <a:rPr lang="pt-BR" sz="3000" dirty="0"/>
              <a:t>e que a única coisa que pode nos privar de desfrutar da glória do evangelho é a nossa própria infidelidade, pois Deus jamais </a:t>
            </a:r>
            <a:r>
              <a:rPr lang="pt-BR" sz="3000" dirty="0" smtClean="0"/>
              <a:t>voltaria </a:t>
            </a:r>
            <a:r>
              <a:rPr lang="pt-BR" sz="3000" dirty="0"/>
              <a:t>atrás </a:t>
            </a:r>
            <a:r>
              <a:rPr lang="pt-BR" sz="3000" dirty="0" smtClean="0"/>
              <a:t>naquilo </a:t>
            </a:r>
            <a:r>
              <a:rPr lang="pt-BR" sz="3000" dirty="0"/>
              <a:t>que prometeu aos </a:t>
            </a:r>
            <a:r>
              <a:rPr lang="pt-BR" sz="3000" dirty="0" smtClean="0"/>
              <a:t>fiéis.</a:t>
            </a:r>
            <a:r>
              <a:rPr lang="pt-BR" sz="2800" dirty="0" smtClean="0"/>
              <a:t>	 </a:t>
            </a:r>
            <a:r>
              <a:rPr lang="pt-BR" sz="1100" dirty="0"/>
              <a:t>(cf. </a:t>
            </a:r>
            <a:r>
              <a:rPr lang="pt-BR" sz="1100" dirty="0" err="1">
                <a:solidFill>
                  <a:srgbClr val="0000CC"/>
                </a:solidFill>
              </a:rPr>
              <a:t>Lc</a:t>
            </a:r>
            <a:r>
              <a:rPr lang="pt-BR" sz="1100" dirty="0">
                <a:solidFill>
                  <a:srgbClr val="0000CC"/>
                </a:solidFill>
              </a:rPr>
              <a:t> 12.8-9; </a:t>
            </a:r>
            <a:r>
              <a:rPr lang="pt-BR" sz="1100" dirty="0" err="1">
                <a:solidFill>
                  <a:srgbClr val="0000CC"/>
                </a:solidFill>
              </a:rPr>
              <a:t>Nm</a:t>
            </a:r>
            <a:r>
              <a:rPr lang="pt-BR" sz="1100" dirty="0">
                <a:solidFill>
                  <a:srgbClr val="0000CC"/>
                </a:solidFill>
              </a:rPr>
              <a:t> 23.19</a:t>
            </a:r>
            <a:r>
              <a:rPr lang="pt-BR" sz="1100" dirty="0" smtClean="0"/>
              <a:t>)</a:t>
            </a:r>
            <a:endParaRPr lang="pt-BR" sz="1100" b="1" dirty="0">
              <a:solidFill>
                <a:srgbClr val="0000CC"/>
              </a:solidFill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8: UM MINISTÉRIO APROVADO POR DEUS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18492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268760"/>
            <a:ext cx="7704856" cy="482453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3100" dirty="0" err="1">
                <a:solidFill>
                  <a:srgbClr val="0000CC"/>
                </a:solidFill>
              </a:rPr>
              <a:t>Lc</a:t>
            </a:r>
            <a:r>
              <a:rPr lang="pt-BR" sz="3100" dirty="0">
                <a:solidFill>
                  <a:srgbClr val="0000CC"/>
                </a:solidFill>
              </a:rPr>
              <a:t> </a:t>
            </a:r>
            <a:r>
              <a:rPr lang="pt-BR" sz="3100" dirty="0" smtClean="0">
                <a:solidFill>
                  <a:srgbClr val="0000CC"/>
                </a:solidFill>
              </a:rPr>
              <a:t>12. </a:t>
            </a:r>
            <a:r>
              <a:rPr lang="pt-BR" sz="3100" dirty="0">
                <a:solidFill>
                  <a:srgbClr val="0000CC"/>
                </a:solidFill>
              </a:rPr>
              <a:t>8  E digo-vos que todo aquele que me confessar diante dos homens, também o Filho do Homem o confessará diante dos anjos de Deus</a:t>
            </a:r>
            <a:r>
              <a:rPr lang="pt-BR" sz="3100" dirty="0" smtClean="0">
                <a:solidFill>
                  <a:srgbClr val="0000CC"/>
                </a:solidFill>
              </a:rPr>
              <a:t>. 9 Mas </a:t>
            </a:r>
            <a:r>
              <a:rPr lang="pt-BR" sz="3100" dirty="0">
                <a:solidFill>
                  <a:srgbClr val="0000CC"/>
                </a:solidFill>
              </a:rPr>
              <a:t>quem me negar diante dos homens será negado diante dos anjos de Deus</a:t>
            </a:r>
            <a:r>
              <a:rPr lang="pt-BR" sz="3100" dirty="0" smtClean="0">
                <a:solidFill>
                  <a:srgbClr val="0000CC"/>
                </a:solidFill>
              </a:rPr>
              <a:t>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sz="1400" dirty="0">
              <a:solidFill>
                <a:srgbClr val="0000CC"/>
              </a:solidFill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dirty="0" err="1" smtClean="0">
                <a:solidFill>
                  <a:srgbClr val="7030A0"/>
                </a:solidFill>
              </a:rPr>
              <a:t>Nm</a:t>
            </a:r>
            <a:r>
              <a:rPr lang="pt-BR" dirty="0" smtClean="0">
                <a:solidFill>
                  <a:srgbClr val="7030A0"/>
                </a:solidFill>
              </a:rPr>
              <a:t> </a:t>
            </a:r>
            <a:r>
              <a:rPr lang="pt-BR" dirty="0">
                <a:solidFill>
                  <a:srgbClr val="7030A0"/>
                </a:solidFill>
              </a:rPr>
              <a:t>23</a:t>
            </a:r>
            <a:r>
              <a:rPr lang="pt-BR" dirty="0" smtClean="0">
                <a:solidFill>
                  <a:srgbClr val="7030A0"/>
                </a:solidFill>
              </a:rPr>
              <a:t>. </a:t>
            </a:r>
            <a:r>
              <a:rPr lang="pt-BR" dirty="0">
                <a:solidFill>
                  <a:srgbClr val="7030A0"/>
                </a:solidFill>
              </a:rPr>
              <a:t>19  Deus não é homem, para que minta; nem filho de homem, para que se arrependa; porventura, diria ele e não o faria? Ou falaria e não o confirmaria?</a:t>
            </a:r>
            <a:endParaRPr lang="pt-BR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35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836712"/>
            <a:ext cx="7416824" cy="56166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300" b="1" cap="small" dirty="0">
                <a:solidFill>
                  <a:srgbClr val="006600"/>
                </a:solidFill>
                <a:cs typeface="Arial" charset="0"/>
              </a:rPr>
              <a:t>III – PUREZA NO </a:t>
            </a:r>
            <a:r>
              <a:rPr lang="pt-BR" sz="2300" b="1" cap="small" dirty="0" smtClean="0">
                <a:solidFill>
                  <a:srgbClr val="006600"/>
                </a:solidFill>
                <a:cs typeface="Arial" charset="0"/>
              </a:rPr>
              <a:t>MINISTÉRIO</a:t>
            </a:r>
            <a:endParaRPr lang="pt-BR" sz="8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buNone/>
            </a:pPr>
            <a:endParaRPr lang="pt-BR" sz="8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buNone/>
            </a:pPr>
            <a:r>
              <a:rPr lang="pt-BR" sz="2700" dirty="0" smtClean="0">
                <a:solidFill>
                  <a:srgbClr val="0000CC"/>
                </a:solidFill>
              </a:rPr>
              <a:t>2 </a:t>
            </a:r>
            <a:r>
              <a:rPr lang="pt-BR" sz="2700" dirty="0" err="1">
                <a:solidFill>
                  <a:srgbClr val="0000CC"/>
                </a:solidFill>
              </a:rPr>
              <a:t>Tm</a:t>
            </a:r>
            <a:r>
              <a:rPr lang="pt-BR" sz="2700" dirty="0">
                <a:solidFill>
                  <a:srgbClr val="0000CC"/>
                </a:solidFill>
              </a:rPr>
              <a:t> </a:t>
            </a:r>
            <a:r>
              <a:rPr lang="pt-BR" sz="2700" dirty="0" smtClean="0">
                <a:solidFill>
                  <a:srgbClr val="0000CC"/>
                </a:solidFill>
              </a:rPr>
              <a:t>2. 14  </a:t>
            </a:r>
            <a:r>
              <a:rPr lang="pt-BR" sz="2700" dirty="0">
                <a:solidFill>
                  <a:srgbClr val="0000CC"/>
                </a:solidFill>
              </a:rPr>
              <a:t>Traze estas coisas à memória, ordenando-lhes diante do Senhor que não tenham contendas de palavras, que para nada aproveitam e são para perversão dos ouvintes.  15  Procura apresentar-te a Deus aprovado, como obreiro que não tem de que se envergonhar, que maneja bem a palavra da verdade.  16  Mas evita os falatórios profanos, porque produzirão maior impiedade.  17  E a palavra desses roerá como gangrena; entre os quais são Himeneu e Fileto;  18  os quais se desviaram da verdade, dizendo que a ressurreição era já feita, e perverteram a fé de alguns.  </a:t>
            </a:r>
          </a:p>
        </p:txBody>
      </p:sp>
    </p:spTree>
    <p:extLst>
      <p:ext uri="{BB962C8B-B14F-4D97-AF65-F5344CB8AC3E}">
        <p14:creationId xmlns:p14="http://schemas.microsoft.com/office/powerpoint/2010/main" val="92391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392488"/>
          </a:xfrm>
        </p:spPr>
        <p:txBody>
          <a:bodyPr>
            <a:normAutofit fontScale="250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8800" b="1" cap="small" dirty="0">
                <a:solidFill>
                  <a:srgbClr val="006600"/>
                </a:solidFill>
                <a:cs typeface="Arial" charset="0"/>
              </a:rPr>
              <a:t>III – PUREZA NO </a:t>
            </a:r>
            <a:r>
              <a:rPr lang="pt-BR" sz="8800" b="1" cap="small" dirty="0" smtClean="0">
                <a:solidFill>
                  <a:srgbClr val="006600"/>
                </a:solidFill>
                <a:cs typeface="Arial" charset="0"/>
              </a:rPr>
              <a:t>MINISTÉRIO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600" b="1" cap="small" dirty="0">
                <a:solidFill>
                  <a:srgbClr val="006600"/>
                </a:solidFill>
                <a:cs typeface="Arial" charset="0"/>
              </a:rPr>
              <a:t>	</a:t>
            </a:r>
            <a:endParaRPr lang="pt-BR" sz="36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400" b="1" cap="small" dirty="0">
                <a:solidFill>
                  <a:srgbClr val="006600"/>
                </a:solidFill>
                <a:cs typeface="Arial" charset="0"/>
              </a:rPr>
              <a:t>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86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11200" dirty="0" smtClean="0"/>
              <a:t>1 - </a:t>
            </a:r>
            <a:r>
              <a:rPr lang="pt-BR" sz="11200" dirty="0"/>
              <a:t>A exortação neste ponto passa a tratar da pureza, tanto nas palavras como no comportamento de Timóteo e dos líderes sob sua orientação direta. Essa pureza se alcança pelo manejo adequado da palavra de Deus – que não significa outra coisa senão fazer da sã doutrina a sua própria palavra e viver de acordo com ela. Assim ele edifica as almas ao invés de levá-las à contenda e impiedade – que é o caso daqueles que têm se entregado a falatórios profanos e contendas de palavras. </a:t>
            </a:r>
            <a:r>
              <a:rPr lang="pt-BR" sz="8600" dirty="0" smtClean="0"/>
              <a:t>	 </a:t>
            </a:r>
            <a:r>
              <a:rPr lang="pt-BR" sz="4400" dirty="0" smtClean="0"/>
              <a:t>(</a:t>
            </a:r>
            <a:r>
              <a:rPr lang="pt-BR" sz="4400" dirty="0" err="1">
                <a:solidFill>
                  <a:srgbClr val="0000CC"/>
                </a:solidFill>
              </a:rPr>
              <a:t>Mt</a:t>
            </a:r>
            <a:r>
              <a:rPr lang="pt-BR" sz="4400" dirty="0">
                <a:solidFill>
                  <a:srgbClr val="0000CC"/>
                </a:solidFill>
              </a:rPr>
              <a:t> </a:t>
            </a:r>
            <a:r>
              <a:rPr lang="pt-BR" sz="4400" dirty="0" smtClean="0">
                <a:solidFill>
                  <a:srgbClr val="0000CC"/>
                </a:solidFill>
              </a:rPr>
              <a:t>12.34-37; cf</a:t>
            </a:r>
            <a:r>
              <a:rPr lang="pt-BR" sz="4400" dirty="0">
                <a:solidFill>
                  <a:srgbClr val="0000CC"/>
                </a:solidFill>
              </a:rPr>
              <a:t>. 1 </a:t>
            </a:r>
            <a:r>
              <a:rPr lang="pt-BR" sz="4400" dirty="0" err="1">
                <a:solidFill>
                  <a:srgbClr val="0000CC"/>
                </a:solidFill>
              </a:rPr>
              <a:t>Co</a:t>
            </a:r>
            <a:r>
              <a:rPr lang="pt-BR" sz="4400" dirty="0">
                <a:solidFill>
                  <a:srgbClr val="0000CC"/>
                </a:solidFill>
              </a:rPr>
              <a:t> 15.33</a:t>
            </a:r>
            <a:r>
              <a:rPr lang="pt-BR" sz="4400" dirty="0" smtClean="0"/>
              <a:t>)</a:t>
            </a:r>
            <a:endParaRPr lang="pt-BR" sz="4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12168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8: UM MINISTÉRIO APROVADO POR DEUS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980728"/>
            <a:ext cx="7704856" cy="511256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800" dirty="0" err="1">
                <a:solidFill>
                  <a:srgbClr val="0000CC"/>
                </a:solidFill>
              </a:rPr>
              <a:t>Mt</a:t>
            </a:r>
            <a:r>
              <a:rPr lang="pt-BR" sz="2800" dirty="0">
                <a:solidFill>
                  <a:srgbClr val="0000CC"/>
                </a:solidFill>
              </a:rPr>
              <a:t> </a:t>
            </a:r>
            <a:r>
              <a:rPr lang="pt-BR" sz="2800" dirty="0" smtClean="0">
                <a:solidFill>
                  <a:srgbClr val="0000CC"/>
                </a:solidFill>
              </a:rPr>
              <a:t>12. </a:t>
            </a:r>
            <a:r>
              <a:rPr lang="pt-BR" sz="2800" dirty="0">
                <a:solidFill>
                  <a:srgbClr val="0000CC"/>
                </a:solidFill>
              </a:rPr>
              <a:t>34  Raça de víboras, como podeis vós dizer boas coisas, sendo maus? Pois do que há em abundância no coração, disso fala a boca</a:t>
            </a:r>
            <a:r>
              <a:rPr lang="pt-BR" sz="2800" dirty="0" smtClean="0">
                <a:solidFill>
                  <a:srgbClr val="0000CC"/>
                </a:solidFill>
              </a:rPr>
              <a:t>.  35  </a:t>
            </a:r>
            <a:r>
              <a:rPr lang="pt-BR" sz="2800" dirty="0">
                <a:solidFill>
                  <a:srgbClr val="0000CC"/>
                </a:solidFill>
              </a:rPr>
              <a:t>O homem bom tira boas coisas do seu bom tesouro, e o homem mau do mau tesouro tira coisas más</a:t>
            </a:r>
            <a:r>
              <a:rPr lang="pt-BR" sz="2800" dirty="0" smtClean="0">
                <a:solidFill>
                  <a:srgbClr val="0000CC"/>
                </a:solidFill>
              </a:rPr>
              <a:t>.  36  </a:t>
            </a:r>
            <a:r>
              <a:rPr lang="pt-BR" sz="2800" dirty="0">
                <a:solidFill>
                  <a:srgbClr val="0000CC"/>
                </a:solidFill>
              </a:rPr>
              <a:t>Mas eu vos digo que de toda palavra ociosa que os homens disserem hão de dar conta no Dia do Juízo</a:t>
            </a:r>
            <a:r>
              <a:rPr lang="pt-BR" sz="2800" dirty="0" smtClean="0">
                <a:solidFill>
                  <a:srgbClr val="0000CC"/>
                </a:solidFill>
              </a:rPr>
              <a:t>.  37  </a:t>
            </a:r>
            <a:r>
              <a:rPr lang="pt-BR" sz="2800" dirty="0">
                <a:solidFill>
                  <a:srgbClr val="0000CC"/>
                </a:solidFill>
              </a:rPr>
              <a:t>Porque por tuas palavras serás justificado e por tuas palavras serás condenado.</a:t>
            </a:r>
            <a:endParaRPr lang="pt-BR" sz="2800" dirty="0">
              <a:solidFill>
                <a:srgbClr val="0000CC"/>
              </a:solidFill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sz="1100" dirty="0" smtClean="0">
              <a:solidFill>
                <a:srgbClr val="0000CC"/>
              </a:solidFill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dirty="0" smtClean="0">
                <a:solidFill>
                  <a:srgbClr val="7030A0"/>
                </a:solidFill>
              </a:rPr>
              <a:t>1 </a:t>
            </a:r>
            <a:r>
              <a:rPr lang="pt-BR" dirty="0" err="1">
                <a:solidFill>
                  <a:srgbClr val="7030A0"/>
                </a:solidFill>
              </a:rPr>
              <a:t>Co</a:t>
            </a:r>
            <a:r>
              <a:rPr lang="pt-BR" dirty="0">
                <a:solidFill>
                  <a:srgbClr val="7030A0"/>
                </a:solidFill>
              </a:rPr>
              <a:t> 15</a:t>
            </a:r>
            <a:r>
              <a:rPr lang="pt-BR" dirty="0" smtClean="0">
                <a:solidFill>
                  <a:srgbClr val="7030A0"/>
                </a:solidFill>
              </a:rPr>
              <a:t>. </a:t>
            </a:r>
            <a:r>
              <a:rPr lang="pt-BR" dirty="0">
                <a:solidFill>
                  <a:srgbClr val="7030A0"/>
                </a:solidFill>
              </a:rPr>
              <a:t>33  Não vos enganeis: as más conversações corrompem os bons costumes.</a:t>
            </a:r>
            <a:endParaRPr lang="pt-BR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37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268760"/>
            <a:ext cx="7416824" cy="518457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300" b="1" cap="small" dirty="0">
                <a:solidFill>
                  <a:srgbClr val="006600"/>
                </a:solidFill>
                <a:cs typeface="Arial" charset="0"/>
              </a:rPr>
              <a:t>III – PUREZA NO </a:t>
            </a:r>
            <a:r>
              <a:rPr lang="pt-BR" sz="2300" b="1" cap="small" dirty="0" smtClean="0">
                <a:solidFill>
                  <a:srgbClr val="006600"/>
                </a:solidFill>
                <a:cs typeface="Arial" charset="0"/>
              </a:rPr>
              <a:t>MINISTÉRIO</a:t>
            </a:r>
          </a:p>
          <a:p>
            <a:pPr marL="0" lvl="0" indent="0">
              <a:buNone/>
            </a:pPr>
            <a:endParaRPr lang="pt-BR" sz="10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buNone/>
            </a:pPr>
            <a:r>
              <a:rPr lang="pt-BR" sz="2800" dirty="0" smtClean="0">
                <a:solidFill>
                  <a:srgbClr val="0000CC"/>
                </a:solidFill>
              </a:rPr>
              <a:t>2 </a:t>
            </a:r>
            <a:r>
              <a:rPr lang="pt-BR" sz="2800" dirty="0" err="1">
                <a:solidFill>
                  <a:srgbClr val="0000CC"/>
                </a:solidFill>
              </a:rPr>
              <a:t>Tm</a:t>
            </a:r>
            <a:r>
              <a:rPr lang="pt-BR" sz="2800" dirty="0">
                <a:solidFill>
                  <a:srgbClr val="0000CC"/>
                </a:solidFill>
              </a:rPr>
              <a:t> </a:t>
            </a:r>
            <a:r>
              <a:rPr lang="pt-BR" sz="2800" dirty="0" smtClean="0">
                <a:solidFill>
                  <a:srgbClr val="0000CC"/>
                </a:solidFill>
              </a:rPr>
              <a:t>2. 19  </a:t>
            </a:r>
            <a:r>
              <a:rPr lang="pt-BR" sz="2800" dirty="0">
                <a:solidFill>
                  <a:srgbClr val="0000CC"/>
                </a:solidFill>
              </a:rPr>
              <a:t>Todavia, o fundamento de Deus fica firme, tendo este selo: O Senhor conhece os que são seus, e qualquer que profere o nome de Cristo aparte-se da </a:t>
            </a:r>
            <a:r>
              <a:rPr lang="pt-BR" sz="2800" dirty="0" err="1">
                <a:solidFill>
                  <a:srgbClr val="0000CC"/>
                </a:solidFill>
              </a:rPr>
              <a:t>iniqüidade</a:t>
            </a:r>
            <a:r>
              <a:rPr lang="pt-BR" sz="2800" dirty="0">
                <a:solidFill>
                  <a:srgbClr val="0000CC"/>
                </a:solidFill>
              </a:rPr>
              <a:t>.  20  Ora, numa grande casa não somente há vasos de ouro e de prata, mas também de pau e de barro; uns para honra, outros, porém, para desonra.  21  De sorte que, se alguém se purificar destas coisas, será vaso para honra, santificado e idôneo para uso do Senhor e preparado para toda boa obra.  </a:t>
            </a:r>
          </a:p>
        </p:txBody>
      </p:sp>
    </p:spTree>
    <p:extLst>
      <p:ext uri="{BB962C8B-B14F-4D97-AF65-F5344CB8AC3E}">
        <p14:creationId xmlns:p14="http://schemas.microsoft.com/office/powerpoint/2010/main" val="282921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</p:spPr>
        <p:txBody>
          <a:bodyPr>
            <a:normAutofit fontScale="400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600" b="1" cap="small" dirty="0">
                <a:solidFill>
                  <a:srgbClr val="006600"/>
                </a:solidFill>
                <a:cs typeface="Arial" charset="0"/>
              </a:rPr>
              <a:t>III – PUREZA NO MINISTÉRIO	</a:t>
            </a:r>
            <a:endParaRPr lang="pt-BR" sz="46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800" b="1" cap="small" dirty="0">
              <a:solidFill>
                <a:srgbClr val="006600"/>
              </a:solidFill>
              <a:cs typeface="Arial" charset="0"/>
            </a:endParaRPr>
          </a:p>
          <a:p>
            <a:pPr marL="0" indent="0" algn="just">
              <a:buNone/>
            </a:pPr>
            <a:r>
              <a:rPr lang="pt-BR" sz="18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7000" dirty="0"/>
              <a:t>2 - É verdade que alguns têm se desviado do caminho que os levaria à aprovação, mas </a:t>
            </a:r>
            <a:r>
              <a:rPr lang="pt-BR" sz="7000" dirty="0" smtClean="0"/>
              <a:t>“</a:t>
            </a:r>
            <a:r>
              <a:rPr lang="pt-BR" sz="7000" i="1" dirty="0" smtClean="0">
                <a:solidFill>
                  <a:srgbClr val="0000CC"/>
                </a:solidFill>
              </a:rPr>
              <a:t>o </a:t>
            </a:r>
            <a:r>
              <a:rPr lang="pt-BR" sz="7000" i="1" dirty="0">
                <a:solidFill>
                  <a:srgbClr val="0000CC"/>
                </a:solidFill>
              </a:rPr>
              <a:t>fundamento de Deus fica </a:t>
            </a:r>
            <a:r>
              <a:rPr lang="pt-BR" sz="7000" i="1" dirty="0" smtClean="0">
                <a:solidFill>
                  <a:srgbClr val="0000CC"/>
                </a:solidFill>
              </a:rPr>
              <a:t>firme</a:t>
            </a:r>
            <a:r>
              <a:rPr lang="pt-BR" sz="7000" i="1" dirty="0" smtClean="0"/>
              <a:t>”, </a:t>
            </a:r>
            <a:r>
              <a:rPr lang="pt-BR" sz="7000" dirty="0"/>
              <a:t>isto é, a regra da pureza não muda e o Senhor conhece todos os corações, </a:t>
            </a:r>
            <a:r>
              <a:rPr lang="pt-BR" sz="7000" dirty="0" smtClean="0"/>
              <a:t>intenções </a:t>
            </a:r>
            <a:r>
              <a:rPr lang="pt-BR" sz="7000" dirty="0"/>
              <a:t>e </a:t>
            </a:r>
            <a:r>
              <a:rPr lang="pt-BR" sz="7000" dirty="0" smtClean="0"/>
              <a:t>pensamentos. </a:t>
            </a:r>
            <a:r>
              <a:rPr lang="pt-BR" sz="7000" dirty="0"/>
              <a:t>Aqui então cabe a comparação </a:t>
            </a:r>
            <a:r>
              <a:rPr lang="pt-BR" sz="7000" dirty="0" smtClean="0"/>
              <a:t>da </a:t>
            </a:r>
            <a:r>
              <a:rPr lang="pt-BR" sz="7000" dirty="0"/>
              <a:t>igreja de Deus com uma </a:t>
            </a:r>
            <a:r>
              <a:rPr lang="pt-BR" sz="7000" i="1" dirty="0"/>
              <a:t>grande casa, </a:t>
            </a:r>
            <a:r>
              <a:rPr lang="pt-BR" sz="7000" dirty="0"/>
              <a:t>onde há tanto </a:t>
            </a:r>
            <a:r>
              <a:rPr lang="pt-BR" sz="7000" i="1" dirty="0"/>
              <a:t>vasos de ouro e de prata, </a:t>
            </a:r>
            <a:r>
              <a:rPr lang="pt-BR" sz="7000" i="1" dirty="0" smtClean="0"/>
              <a:t>vasos </a:t>
            </a:r>
            <a:r>
              <a:rPr lang="pt-BR" sz="7000" i="1" dirty="0"/>
              <a:t>de pau e de barro. </a:t>
            </a:r>
            <a:r>
              <a:rPr lang="pt-BR" sz="7000" dirty="0" smtClean="0"/>
              <a:t>Paulo </a:t>
            </a:r>
            <a:r>
              <a:rPr lang="pt-BR" sz="7000" dirty="0"/>
              <a:t>está falando de </a:t>
            </a:r>
            <a:r>
              <a:rPr lang="pt-BR" sz="7000" i="1" dirty="0"/>
              <a:t>dois tipos de crentes </a:t>
            </a:r>
            <a:r>
              <a:rPr lang="pt-BR" sz="7000" i="1" dirty="0" smtClean="0"/>
              <a:t>na </a:t>
            </a:r>
            <a:r>
              <a:rPr lang="pt-BR" sz="7000" i="1" dirty="0"/>
              <a:t>igreja de Deus. </a:t>
            </a:r>
            <a:r>
              <a:rPr lang="pt-BR" sz="7000" dirty="0"/>
              <a:t>Ambos são conhecidos e têm uma utilidade no propósito divino: </a:t>
            </a:r>
            <a:r>
              <a:rPr lang="pt-BR" sz="7000" i="1" dirty="0"/>
              <a:t>uns para honra, outros, porém, para desonra. </a:t>
            </a:r>
            <a:r>
              <a:rPr lang="pt-BR" sz="7000" dirty="0"/>
              <a:t>Naturalmente, todos querem ser vasos de honra, mas só poderão ser assim </a:t>
            </a:r>
            <a:r>
              <a:rPr lang="pt-BR" sz="7000" i="1" dirty="0"/>
              <a:t>idôneos para uso do Senhor </a:t>
            </a:r>
            <a:r>
              <a:rPr lang="pt-BR" sz="7000" dirty="0"/>
              <a:t>se seguirem o caminho da santificação</a:t>
            </a:r>
            <a:r>
              <a:rPr lang="pt-BR" sz="7000" dirty="0" smtClean="0"/>
              <a:t>.</a:t>
            </a:r>
            <a:endParaRPr lang="pt-BR" sz="70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2211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8: UM MINISTÉRIO APROVADO POR DEUS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67138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548680"/>
            <a:ext cx="7416824" cy="590465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300" b="1" cap="small" dirty="0">
                <a:solidFill>
                  <a:srgbClr val="006600"/>
                </a:solidFill>
                <a:cs typeface="Arial" charset="0"/>
              </a:rPr>
              <a:t>III – PUREZA NO </a:t>
            </a:r>
            <a:r>
              <a:rPr lang="pt-BR" sz="2300" b="1" cap="small" dirty="0" smtClean="0">
                <a:solidFill>
                  <a:srgbClr val="006600"/>
                </a:solidFill>
                <a:cs typeface="Arial" charset="0"/>
              </a:rPr>
              <a:t>MINISTÉRIO</a:t>
            </a:r>
          </a:p>
          <a:p>
            <a:pPr marL="0" lvl="0" indent="0">
              <a:buNone/>
            </a:pP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buNone/>
            </a:pPr>
            <a:r>
              <a:rPr lang="pt-BR" sz="2800" dirty="0" smtClean="0">
                <a:solidFill>
                  <a:srgbClr val="0000CC"/>
                </a:solidFill>
              </a:rPr>
              <a:t>2 </a:t>
            </a:r>
            <a:r>
              <a:rPr lang="pt-BR" sz="2800" dirty="0" err="1">
                <a:solidFill>
                  <a:srgbClr val="0000CC"/>
                </a:solidFill>
              </a:rPr>
              <a:t>Tm</a:t>
            </a:r>
            <a:r>
              <a:rPr lang="pt-BR" sz="2800" dirty="0">
                <a:solidFill>
                  <a:srgbClr val="0000CC"/>
                </a:solidFill>
              </a:rPr>
              <a:t> </a:t>
            </a:r>
            <a:r>
              <a:rPr lang="pt-BR" sz="2800" dirty="0" smtClean="0">
                <a:solidFill>
                  <a:srgbClr val="0000CC"/>
                </a:solidFill>
              </a:rPr>
              <a:t>2. 22  Foge, também, dos desejos da mocidade; e segue a justiça, a fé, a caridade e a paz com os que, com um coração puro, invocam o Senhor.  23  E rejeita as questões loucas e sem instrução, sabendo que produzem contendas.  24  E ao servo do Senhor não convém contender, mas, sim, ser manso para com todos, apto para ensinar, sofredor;  25  instruindo com mansidão os que resistem, a ver se, porventura, Deus lhes dará arrependimento para conhecerem a verdade  26  e tornarem a despertar, desprendendo-se dos laços do diabo, em cuja vontade estão presos.</a:t>
            </a:r>
            <a:endParaRPr lang="pt-BR" sz="2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15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</p:spPr>
        <p:txBody>
          <a:bodyPr>
            <a:normAutofit fontScale="925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cap="small" dirty="0">
                <a:solidFill>
                  <a:srgbClr val="006600"/>
                </a:solidFill>
                <a:cs typeface="Arial" charset="0"/>
              </a:rPr>
              <a:t>III – PUREZA NO MINISTÉRIO	</a:t>
            </a:r>
            <a:endParaRPr lang="pt-BR" sz="28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cap="small" dirty="0">
              <a:solidFill>
                <a:srgbClr val="006600"/>
              </a:solidFill>
              <a:cs typeface="Arial" charset="0"/>
            </a:endParaRPr>
          </a:p>
          <a:p>
            <a:pPr marL="0" indent="0" algn="just">
              <a:buNone/>
            </a:pPr>
            <a:r>
              <a:rPr lang="pt-BR" sz="30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3300" dirty="0"/>
              <a:t>3 - Seguem-se alguns outros conselhos no mesmo sentido, onde Paulo recomenda a Timóteo ter cuidado quanto às paixões ou impulsos próprios à natureza da sua idade e, mais uma vez, evitar </a:t>
            </a:r>
            <a:r>
              <a:rPr lang="pt-BR" sz="3300" i="1" dirty="0"/>
              <a:t>questões loucas e sem instrução </a:t>
            </a:r>
            <a:r>
              <a:rPr lang="pt-BR" sz="3300" dirty="0"/>
              <a:t>porque a contenda produzida por aqueles que se engajam nesse tipo de conversação não condiz com a paciência e interesse sincero pela </a:t>
            </a:r>
            <a:r>
              <a:rPr lang="pt-BR" sz="3300" dirty="0" smtClean="0"/>
              <a:t>conversão </a:t>
            </a:r>
            <a:r>
              <a:rPr lang="pt-BR" sz="3300" dirty="0"/>
              <a:t>e edificação que o </a:t>
            </a:r>
            <a:r>
              <a:rPr lang="pt-BR" sz="3300" dirty="0" smtClean="0"/>
              <a:t>obreiro deve </a:t>
            </a:r>
            <a:r>
              <a:rPr lang="pt-BR" sz="3300" dirty="0"/>
              <a:t>ter para com todas as almas.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8: UM MINISTÉRIO APROVADO POR DEUS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16322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2348880"/>
            <a:ext cx="8085584" cy="403244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pt-BR" sz="5100" b="1" dirty="0">
                <a:solidFill>
                  <a:srgbClr val="006600"/>
                </a:solidFill>
              </a:rPr>
              <a:t>   </a:t>
            </a:r>
            <a:r>
              <a:rPr lang="pt-BR" sz="5100" b="1" dirty="0" smtClean="0">
                <a:solidFill>
                  <a:srgbClr val="006600"/>
                </a:solidFill>
              </a:rPr>
              <a:t>Conclusão</a:t>
            </a:r>
          </a:p>
          <a:p>
            <a:pPr marL="0" indent="0" algn="just">
              <a:buNone/>
            </a:pPr>
            <a:r>
              <a:rPr lang="pt-BR" sz="2000" b="1" dirty="0">
                <a:solidFill>
                  <a:srgbClr val="006600"/>
                </a:solidFill>
              </a:rPr>
              <a:t>							</a:t>
            </a:r>
          </a:p>
          <a:p>
            <a:pPr marL="0" indent="0" algn="just">
              <a:buNone/>
            </a:pPr>
            <a:r>
              <a:rPr lang="pt-BR" sz="4400" b="1" dirty="0">
                <a:solidFill>
                  <a:srgbClr val="006600"/>
                </a:solidFill>
              </a:rPr>
              <a:t>	</a:t>
            </a:r>
            <a:r>
              <a:rPr lang="pt-BR" sz="5500" dirty="0" smtClean="0"/>
              <a:t>A  vocação  cristã  e  ministerial  </a:t>
            </a:r>
            <a:r>
              <a:rPr lang="pt-BR" sz="5500" dirty="0"/>
              <a:t>não pode </a:t>
            </a:r>
            <a:r>
              <a:rPr lang="pt-BR" sz="5500" dirty="0" smtClean="0"/>
              <a:t>ser  atendida  por  aqueles  que  a  tratam  </a:t>
            </a:r>
            <a:r>
              <a:rPr lang="pt-BR" sz="5500" dirty="0"/>
              <a:t>de forma leviana ou negligente</a:t>
            </a:r>
            <a:r>
              <a:rPr lang="pt-BR" sz="5500" dirty="0" smtClean="0"/>
              <a:t>. </a:t>
            </a:r>
          </a:p>
          <a:p>
            <a:pPr marL="0" indent="0" algn="just">
              <a:buNone/>
            </a:pPr>
            <a:r>
              <a:rPr lang="pt-BR" sz="5500" dirty="0"/>
              <a:t>	</a:t>
            </a:r>
            <a:r>
              <a:rPr lang="pt-BR" sz="5500" dirty="0" smtClean="0"/>
              <a:t>Militar sem embaraços, </a:t>
            </a:r>
            <a:r>
              <a:rPr lang="pt-BR" sz="5500" dirty="0"/>
              <a:t>sofrer a oposição sem desanimar e regrar </a:t>
            </a:r>
            <a:r>
              <a:rPr lang="pt-BR" sz="5500" dirty="0" smtClean="0"/>
              <a:t>a palavra </a:t>
            </a:r>
            <a:r>
              <a:rPr lang="pt-BR" sz="5500" dirty="0"/>
              <a:t>e a conduta pela doutrina, em santificação, são indispensáveis em nossa vida, se realmente desejamos </a:t>
            </a:r>
            <a:r>
              <a:rPr lang="pt-BR" sz="5500" dirty="0" smtClean="0"/>
              <a:t>alcançar, </a:t>
            </a:r>
            <a:r>
              <a:rPr lang="pt-BR" sz="5500" dirty="0"/>
              <a:t>naquele grande </a:t>
            </a:r>
            <a:r>
              <a:rPr lang="pt-BR" sz="5500" dirty="0" smtClean="0"/>
              <a:t>dia, </a:t>
            </a:r>
            <a:r>
              <a:rPr lang="pt-BR" sz="5500" dirty="0"/>
              <a:t>a aprovação de Deus.</a:t>
            </a:r>
            <a:endParaRPr lang="pt-BR" sz="5500" dirty="0">
              <a:cs typeface="Arial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20880" cy="135416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8: UM MINISTÉRIO APROVADO POR DEUS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82154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8: UM MINISTÉRIO APROVADO POR DEUS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pPr marL="0" indent="0" algn="ctr">
              <a:buNone/>
            </a:pPr>
            <a:r>
              <a:rPr lang="pt-B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  </a:t>
            </a:r>
            <a:r>
              <a:rPr lang="pt-BR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TIMÓTEO </a:t>
            </a:r>
            <a:r>
              <a:rPr lang="pt-BR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2. 1-7 </a:t>
            </a:r>
            <a:endParaRPr lang="pt-BR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8: UM MINISTÉRIO APROVADO POR DEUS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500" b="1" dirty="0">
                <a:solidFill>
                  <a:srgbClr val="006600"/>
                </a:solidFill>
              </a:rPr>
              <a:t>I – MILITÂNCIA NO MINISTÉRIO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1-7)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 – SOFRIMENTO NO MINISTÉRIO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2800" b="1" dirty="0">
                <a:solidFill>
                  <a:srgbClr val="006600"/>
                </a:solidFill>
              </a:rPr>
              <a:t>(VV. 8-13)</a:t>
            </a:r>
          </a:p>
          <a:p>
            <a:pPr mar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III – PUREZA NO MINISTÉRIO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14-26)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421930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8: UM MINISTÉRIO APROVADO POR DEUS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sz="12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“</a:t>
            </a:r>
            <a:r>
              <a:rPr lang="pt-BR" i="1" dirty="0">
                <a:solidFill>
                  <a:srgbClr val="0000CC"/>
                </a:solidFill>
              </a:rPr>
              <a:t>Procura apresentar-te a Deus aprovado, como obreiro que não tem de que se envergonhar, que maneja bem a palavra da verdade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”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2 </a:t>
            </a:r>
            <a:r>
              <a:rPr lang="pt-BR" sz="3000" dirty="0" err="1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Tm</a:t>
            </a:r>
            <a:r>
              <a:rPr lang="pt-BR" sz="30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2. 15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3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8141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56996" y="1556792"/>
            <a:ext cx="3312368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3º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4365104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pt-BR" sz="4400" b="1" dirty="0">
                <a:solidFill>
                  <a:srgbClr val="7030A0"/>
                </a:solidFill>
              </a:rPr>
              <a:t>CARTAS PASTORAIS  A TIMÓTEO E A TITO</a:t>
            </a:r>
          </a:p>
        </p:txBody>
      </p:sp>
      <p:pic>
        <p:nvPicPr>
          <p:cNvPr id="5" name="Imagem 4" descr="E:\Afonso2020\EBD2020\EBD2020Trim3_Tm Tt\escriba-escrevent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r="23294" b="15880"/>
          <a:stretch/>
        </p:blipFill>
        <p:spPr bwMode="auto">
          <a:xfrm>
            <a:off x="3900399" y="1124744"/>
            <a:ext cx="5273622" cy="2929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8754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500" b="1" i="1" dirty="0">
                <a:solidFill>
                  <a:srgbClr val="00B050"/>
                </a:solidFill>
                <a:cs typeface="Arial" charset="0"/>
              </a:rPr>
              <a:t>LIÇÃO 8: UM MINISTÉRIO APROVADO POR DEUS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sz="12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“</a:t>
            </a:r>
            <a:r>
              <a:rPr lang="pt-BR" i="1" dirty="0">
                <a:solidFill>
                  <a:srgbClr val="0000CC"/>
                </a:solidFill>
              </a:rPr>
              <a:t>Procura apresentar-te a Deus aprovado, como obreiro que não tem de que se envergonhar, que maneja bem a palavra da verdade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”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2 </a:t>
            </a:r>
            <a:r>
              <a:rPr lang="pt-BR" sz="3000" dirty="0" err="1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Tm</a:t>
            </a:r>
            <a:r>
              <a:rPr lang="pt-BR" sz="30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2. 15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3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8: UM MINISTÉRIO APROVADO POR DEUS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9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500" b="1" dirty="0">
                <a:solidFill>
                  <a:srgbClr val="006600"/>
                </a:solidFill>
              </a:rPr>
              <a:t>I – MILITÂNCIA NO MINISTÉRIO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1-7)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 – SOFRIMENTO NO MINISTÉRIO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2800" b="1" dirty="0">
                <a:solidFill>
                  <a:srgbClr val="006600"/>
                </a:solidFill>
              </a:rPr>
              <a:t>(VV. 8-13)</a:t>
            </a:r>
          </a:p>
          <a:p>
            <a:pPr marL="0" indent="0"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III – PUREZA NO MINISTÉRIO</a:t>
            </a:r>
            <a:r>
              <a:rPr lang="pt-BR" sz="3600" b="1" dirty="0">
                <a:solidFill>
                  <a:srgbClr val="006600"/>
                </a:solidFill>
              </a:rPr>
              <a:t>				</a:t>
            </a:r>
            <a:r>
              <a:rPr lang="pt-BR" sz="3600" b="1" dirty="0" smtClean="0">
                <a:solidFill>
                  <a:srgbClr val="006600"/>
                </a:solidFill>
              </a:rPr>
              <a:t>	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14-26)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39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38138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8: UM MINISTÉRIO APROVADO POR DEUS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</p:spPr>
        <p:txBody>
          <a:bodyPr>
            <a:normAutofit fontScale="92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endParaRPr lang="pt-BR" sz="2400" b="1" dirty="0" smtClean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3500" b="1" dirty="0" smtClean="0">
                <a:solidFill>
                  <a:srgbClr val="006600"/>
                </a:solidFill>
              </a:rPr>
              <a:t>Introdução</a:t>
            </a:r>
            <a:r>
              <a:rPr lang="pt-BR" sz="2400" b="1" dirty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						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pt-BR" sz="1400" b="1" dirty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3400" dirty="0">
                <a:solidFill>
                  <a:prstClr val="black"/>
                </a:solidFill>
                <a:latin typeface="Arial" charset="0"/>
                <a:cs typeface="Arial" charset="0"/>
              </a:rPr>
              <a:t>A p</a:t>
            </a:r>
            <a:r>
              <a:rPr lang="pt-BR" sz="33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assagem </a:t>
            </a:r>
            <a:r>
              <a:rPr lang="pt-BR" sz="3300" dirty="0">
                <a:solidFill>
                  <a:prstClr val="black"/>
                </a:solidFill>
                <a:latin typeface="Arial" charset="0"/>
                <a:cs typeface="Arial" charset="0"/>
              </a:rPr>
              <a:t>que estudaremos nesta lição representa um encorajador e ao mesmo tempo grave apelo a todos os que desejam ser aprovados por Deus em seu ministério. Muitas são as </a:t>
            </a:r>
            <a:r>
              <a:rPr lang="pt-BR" sz="33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contrariedades </a:t>
            </a:r>
            <a:r>
              <a:rPr lang="pt-BR" sz="3300" dirty="0">
                <a:solidFill>
                  <a:prstClr val="black"/>
                </a:solidFill>
                <a:latin typeface="Arial" charset="0"/>
                <a:cs typeface="Arial" charset="0"/>
              </a:rPr>
              <a:t>e embaraços que se apresentam no caminho do obreiro, </a:t>
            </a:r>
            <a:r>
              <a:rPr lang="pt-BR" sz="33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e ele </a:t>
            </a:r>
            <a:r>
              <a:rPr lang="pt-BR" sz="3300" dirty="0">
                <a:solidFill>
                  <a:prstClr val="black"/>
                </a:solidFill>
                <a:latin typeface="Arial" charset="0"/>
                <a:cs typeface="Arial" charset="0"/>
              </a:rPr>
              <a:t>só poderá vencer se estiver disposto a se empenhar sincera e diligentemente </a:t>
            </a:r>
            <a:r>
              <a:rPr lang="pt-BR" sz="33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à </a:t>
            </a:r>
            <a:r>
              <a:rPr lang="pt-BR" sz="3300" dirty="0">
                <a:solidFill>
                  <a:prstClr val="black"/>
                </a:solidFill>
                <a:latin typeface="Arial" charset="0"/>
                <a:cs typeface="Arial" charset="0"/>
              </a:rPr>
              <a:t>sua vocação na causa do evangelho.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2564904"/>
            <a:ext cx="7560840" cy="252028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MILITÂNCIA NO </a:t>
            </a:r>
            <a:r>
              <a:rPr lang="pt-BR" sz="2400" b="1" dirty="0" smtClean="0">
                <a:solidFill>
                  <a:srgbClr val="006600"/>
                </a:solidFill>
              </a:rPr>
              <a:t>MINISTÉRIO</a:t>
            </a:r>
          </a:p>
          <a:p>
            <a:pPr marL="0" indent="0">
              <a:buNone/>
            </a:pPr>
            <a:endParaRPr lang="pt-BR" sz="24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600" dirty="0" smtClean="0">
                <a:solidFill>
                  <a:srgbClr val="0000CC"/>
                </a:solidFill>
              </a:rPr>
              <a:t>2 </a:t>
            </a:r>
            <a:r>
              <a:rPr lang="pt-BR" sz="3600" dirty="0" err="1">
                <a:solidFill>
                  <a:srgbClr val="0000CC"/>
                </a:solidFill>
              </a:rPr>
              <a:t>Tm</a:t>
            </a:r>
            <a:r>
              <a:rPr lang="pt-BR" sz="3600" dirty="0">
                <a:solidFill>
                  <a:srgbClr val="0000CC"/>
                </a:solidFill>
              </a:rPr>
              <a:t> </a:t>
            </a:r>
            <a:r>
              <a:rPr lang="pt-BR" sz="3600" dirty="0" smtClean="0">
                <a:solidFill>
                  <a:srgbClr val="0000CC"/>
                </a:solidFill>
              </a:rPr>
              <a:t>2. </a:t>
            </a:r>
            <a:r>
              <a:rPr lang="pt-BR" sz="3600" dirty="0">
                <a:solidFill>
                  <a:srgbClr val="0000CC"/>
                </a:solidFill>
              </a:rPr>
              <a:t>1  Tu, pois, meu filho, fortifica-te na graça que há em Cristo Jesus.  </a:t>
            </a:r>
          </a:p>
        </p:txBody>
      </p:sp>
    </p:spTree>
    <p:extLst>
      <p:ext uri="{BB962C8B-B14F-4D97-AF65-F5344CB8AC3E}">
        <p14:creationId xmlns:p14="http://schemas.microsoft.com/office/powerpoint/2010/main" val="336649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936103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2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2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8: UM MINISTÉRIO APROVADO POR DEUS</a:t>
            </a:r>
            <a:endParaRPr lang="pt-BR" sz="2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81642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MILITÂNCIA NO </a:t>
            </a:r>
            <a:r>
              <a:rPr lang="pt-BR" sz="2400" b="1" dirty="0" smtClean="0">
                <a:solidFill>
                  <a:srgbClr val="006600"/>
                </a:solidFill>
              </a:rPr>
              <a:t>MINISTÉRIO</a:t>
            </a:r>
          </a:p>
          <a:p>
            <a:pPr marL="0" lvl="0" indent="0">
              <a:buNone/>
            </a:pPr>
            <a:endParaRPr lang="pt-BR" sz="10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8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1 - Após ter exortado Timóteo a ser corajoso diante das adversidades que ele poderia sofrer pelo nome de </a:t>
            </a:r>
            <a:r>
              <a:rPr lang="pt-BR" sz="28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Cristo; </a:t>
            </a:r>
            <a:r>
              <a:rPr lang="pt-BR" sz="28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Paulo mais uma vez lembra: “</a:t>
            </a:r>
            <a:r>
              <a:rPr lang="pt-BR" sz="280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Tu, pois, meu filho, fortifica-te na graça que há em Cristo Jesus</a:t>
            </a:r>
            <a:r>
              <a:rPr lang="pt-BR" sz="28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”. Como já estudamos, graça se </a:t>
            </a:r>
            <a:r>
              <a:rPr lang="pt-BR" sz="28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refere </a:t>
            </a:r>
            <a:r>
              <a:rPr lang="pt-BR" sz="28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ao amor de Deus demonstrado para conosco em nos salvar e nos confiar uma obra tão </a:t>
            </a:r>
            <a:r>
              <a:rPr lang="pt-BR" sz="28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preciosa </a:t>
            </a:r>
            <a:r>
              <a:rPr lang="pt-BR" sz="28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aos Seus </a:t>
            </a:r>
            <a:r>
              <a:rPr lang="pt-BR" sz="28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olhos.</a:t>
            </a:r>
            <a:r>
              <a:rPr lang="pt-BR" sz="24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 </a:t>
            </a:r>
            <a:r>
              <a:rPr lang="pt-BR" sz="11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(cf. </a:t>
            </a:r>
            <a:r>
              <a:rPr lang="pt-BR" sz="1100" dirty="0" err="1">
                <a:solidFill>
                  <a:srgbClr val="0000CC"/>
                </a:solidFill>
                <a:latin typeface="Calibri" pitchFamily="34" charset="0"/>
                <a:cs typeface="Arial" charset="0"/>
              </a:rPr>
              <a:t>Rm</a:t>
            </a:r>
            <a:r>
              <a:rPr lang="pt-BR" sz="110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 </a:t>
            </a:r>
            <a:r>
              <a:rPr lang="pt-BR" sz="110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8.31; </a:t>
            </a:r>
            <a:r>
              <a:rPr lang="pt-BR" sz="110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2 </a:t>
            </a:r>
            <a:r>
              <a:rPr lang="pt-BR" sz="1100" dirty="0" err="1">
                <a:solidFill>
                  <a:srgbClr val="0000CC"/>
                </a:solidFill>
                <a:latin typeface="Calibri" pitchFamily="34" charset="0"/>
                <a:cs typeface="Arial" charset="0"/>
              </a:rPr>
              <a:t>Co</a:t>
            </a:r>
            <a:r>
              <a:rPr lang="pt-BR" sz="1100" dirty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 </a:t>
            </a:r>
            <a:r>
              <a:rPr lang="pt-BR" sz="1100" dirty="0" smtClean="0">
                <a:solidFill>
                  <a:srgbClr val="0000CC"/>
                </a:solidFill>
                <a:latin typeface="Calibri" pitchFamily="34" charset="0"/>
                <a:cs typeface="Arial" charset="0"/>
              </a:rPr>
              <a:t>12.9</a:t>
            </a:r>
            <a:r>
              <a:rPr lang="pt-BR" sz="11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)</a:t>
            </a:r>
            <a:endParaRPr lang="pt-BR" sz="11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844824"/>
            <a:ext cx="7848872" cy="38164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l-PL" dirty="0">
                <a:solidFill>
                  <a:srgbClr val="0000CC"/>
                </a:solidFill>
              </a:rPr>
              <a:t>Rm </a:t>
            </a:r>
            <a:r>
              <a:rPr lang="pl-PL" dirty="0" smtClean="0">
                <a:solidFill>
                  <a:srgbClr val="0000CC"/>
                </a:solidFill>
              </a:rPr>
              <a:t>8.</a:t>
            </a:r>
            <a:r>
              <a:rPr lang="pt-BR" dirty="0" smtClean="0">
                <a:solidFill>
                  <a:srgbClr val="0000CC"/>
                </a:solidFill>
              </a:rPr>
              <a:t> </a:t>
            </a:r>
            <a:r>
              <a:rPr lang="pt-BR" dirty="0">
                <a:solidFill>
                  <a:srgbClr val="0000CC"/>
                </a:solidFill>
              </a:rPr>
              <a:t>31 </a:t>
            </a:r>
            <a:r>
              <a:rPr lang="pt-BR" dirty="0" smtClean="0">
                <a:solidFill>
                  <a:srgbClr val="0000CC"/>
                </a:solidFill>
              </a:rPr>
              <a:t> </a:t>
            </a:r>
            <a:r>
              <a:rPr lang="pt-BR" dirty="0">
                <a:solidFill>
                  <a:srgbClr val="0000CC"/>
                </a:solidFill>
              </a:rPr>
              <a:t>Que diremos, pois, a estas coisas? Se Deus é por nós, quem será contra nós</a:t>
            </a:r>
            <a:r>
              <a:rPr lang="pt-BR" dirty="0" smtClean="0">
                <a:solidFill>
                  <a:srgbClr val="0000CC"/>
                </a:solidFill>
              </a:rPr>
              <a:t>?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sz="1400" dirty="0">
              <a:solidFill>
                <a:srgbClr val="0000CC"/>
              </a:solidFill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l-PL" dirty="0" smtClean="0">
                <a:solidFill>
                  <a:srgbClr val="7030A0"/>
                </a:solidFill>
              </a:rPr>
              <a:t>2 </a:t>
            </a:r>
            <a:r>
              <a:rPr lang="pl-PL" dirty="0">
                <a:solidFill>
                  <a:srgbClr val="7030A0"/>
                </a:solidFill>
              </a:rPr>
              <a:t>Co 12</a:t>
            </a:r>
            <a:r>
              <a:rPr lang="pl-PL" dirty="0" smtClean="0">
                <a:solidFill>
                  <a:srgbClr val="7030A0"/>
                </a:solidFill>
              </a:rPr>
              <a:t>.</a:t>
            </a:r>
            <a:r>
              <a:rPr lang="pt-BR" dirty="0" smtClean="0">
                <a:solidFill>
                  <a:srgbClr val="7030A0"/>
                </a:solidFill>
              </a:rPr>
              <a:t> </a:t>
            </a:r>
            <a:r>
              <a:rPr lang="pt-BR" dirty="0">
                <a:solidFill>
                  <a:srgbClr val="7030A0"/>
                </a:solidFill>
              </a:rPr>
              <a:t>9  E disse-me: A minha graça te basta, porque o meu poder se aperfeiçoa na fraqueza. De boa vontade, pois, me gloriarei nas minhas fraquezas, para que em mim habite o poder de Cristo.</a:t>
            </a:r>
            <a:endParaRPr lang="pt-BR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96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2502</TotalTime>
  <Words>1570</Words>
  <Application>Microsoft Office PowerPoint</Application>
  <PresentationFormat>Apresentação na tela (4:3)</PresentationFormat>
  <Paragraphs>128</Paragraphs>
  <Slides>32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3" baseType="lpstr">
      <vt:lpstr>Tema do Office</vt:lpstr>
      <vt:lpstr>Apresentação do PowerPoint</vt:lpstr>
      <vt:lpstr>Apresentação do PowerPoint</vt:lpstr>
      <vt:lpstr>CARTAS A TIMÓTEO LIÇÃO 8: UM MINISTÉRIO APROVADO POR DEUS</vt:lpstr>
      <vt:lpstr>CARTAS A TIMÓTEO LIÇÃO 8: UM MINISTÉRIO APROVADO POR DEUS</vt:lpstr>
      <vt:lpstr>CARTAS A TIMÓTEO LIÇÃO 8: UM MINISTÉRIO APROVADO POR DEUS</vt:lpstr>
      <vt:lpstr>CARTAS A TIMÓTEO LIÇÃO 8: UM MINISTÉRIO APROVADO POR DEUS</vt:lpstr>
      <vt:lpstr>Apresentação do PowerPoint</vt:lpstr>
      <vt:lpstr>CARTAS A TIMÓTEO LIÇÃO 8: UM MINISTÉRIO APROVADO POR DEUS</vt:lpstr>
      <vt:lpstr>Apresentação do PowerPoint</vt:lpstr>
      <vt:lpstr>Apresentação do PowerPoint</vt:lpstr>
      <vt:lpstr>CARTAS A TIMÓTEO LIÇÃO 8: UM MINISTÉRIO APROVADO POR DEUS</vt:lpstr>
      <vt:lpstr>Apresentação do PowerPoint</vt:lpstr>
      <vt:lpstr>Apresentação do PowerPoint</vt:lpstr>
      <vt:lpstr>CARTAS A TIMÓTEO LIÇÃO 8: UM MINISTÉRIO APROVADO POR DEUS</vt:lpstr>
      <vt:lpstr>Apresentação do PowerPoint</vt:lpstr>
      <vt:lpstr>Apresentação do PowerPoint</vt:lpstr>
      <vt:lpstr>CARTAS A TIMÓTEO LIÇÃO 8: UM MINISTÉRIO APROVADO POR DEUS</vt:lpstr>
      <vt:lpstr>Apresentação do PowerPoint</vt:lpstr>
      <vt:lpstr>Apresentação do PowerPoint</vt:lpstr>
      <vt:lpstr>CARTAS A TIMÓTEO LIÇÃO 8: UM MINISTÉRIO APROVADO POR DEUS</vt:lpstr>
      <vt:lpstr>Apresentação do PowerPoint</vt:lpstr>
      <vt:lpstr>Apresentação do PowerPoint</vt:lpstr>
      <vt:lpstr>CARTAS A TIMÓTEO LIÇÃO 8: UM MINISTÉRIO APROVADO POR DEUS</vt:lpstr>
      <vt:lpstr>Apresentação do PowerPoint</vt:lpstr>
      <vt:lpstr>Apresentação do PowerPoint</vt:lpstr>
      <vt:lpstr>CARTAS A TIMÓTEO LIÇÃO 8: UM MINISTÉRIO APROVADO POR DEUS</vt:lpstr>
      <vt:lpstr>Apresentação do PowerPoint</vt:lpstr>
      <vt:lpstr>CARTAS A TIMÓTEO LIÇÃO 8: UM MINISTÉRIO APROVADO POR DEUS</vt:lpstr>
      <vt:lpstr>CARTAS A TIMÓTEO LIÇÃO 8: UM MINISTÉRIO APROVADO POR DEUS</vt:lpstr>
      <vt:lpstr>CARTAS A TIMÓTEO LIÇÃO 8: UM MINISTÉRIO APROVADO POR DEUS</vt:lpstr>
      <vt:lpstr>CARTAS A TIMÓTEO LIÇÃO 8: UM MINISTÉRIO APROVADO POR DEUS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I.G.V</cp:lastModifiedBy>
  <cp:revision>261</cp:revision>
  <dcterms:created xsi:type="dcterms:W3CDTF">2017-03-28T13:10:15Z</dcterms:created>
  <dcterms:modified xsi:type="dcterms:W3CDTF">2020-08-18T22:21:08Z</dcterms:modified>
</cp:coreProperties>
</file>